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4" r:id="rId4"/>
    <p:sldMasterId id="2147483687" r:id="rId5"/>
    <p:sldMasterId id="2147483700" r:id="rId6"/>
  </p:sldMasterIdLst>
  <p:notesMasterIdLst>
    <p:notesMasterId r:id="rId8"/>
  </p:notesMasterIdLst>
  <p:handoutMasterIdLst>
    <p:handoutMasterId r:id="rId132"/>
  </p:handoutMasterIdLst>
  <p:sldIdLst>
    <p:sldId id="257" r:id="rId7"/>
    <p:sldId id="258" r:id="rId9"/>
    <p:sldId id="407" r:id="rId10"/>
    <p:sldId id="408" r:id="rId11"/>
    <p:sldId id="410" r:id="rId12"/>
    <p:sldId id="411" r:id="rId13"/>
    <p:sldId id="412" r:id="rId14"/>
    <p:sldId id="413" r:id="rId15"/>
    <p:sldId id="415" r:id="rId16"/>
    <p:sldId id="416" r:id="rId17"/>
    <p:sldId id="417" r:id="rId18"/>
    <p:sldId id="418" r:id="rId19"/>
    <p:sldId id="419" r:id="rId20"/>
    <p:sldId id="420" r:id="rId21"/>
    <p:sldId id="423" r:id="rId22"/>
    <p:sldId id="424" r:id="rId23"/>
    <p:sldId id="425" r:id="rId24"/>
    <p:sldId id="426" r:id="rId25"/>
    <p:sldId id="427" r:id="rId26"/>
    <p:sldId id="428" r:id="rId27"/>
    <p:sldId id="429" r:id="rId28"/>
    <p:sldId id="430" r:id="rId29"/>
    <p:sldId id="431" r:id="rId30"/>
    <p:sldId id="432" r:id="rId31"/>
    <p:sldId id="433" r:id="rId32"/>
    <p:sldId id="434" r:id="rId33"/>
    <p:sldId id="435" r:id="rId34"/>
    <p:sldId id="436" r:id="rId35"/>
    <p:sldId id="437" r:id="rId36"/>
    <p:sldId id="438" r:id="rId37"/>
    <p:sldId id="439" r:id="rId38"/>
    <p:sldId id="440" r:id="rId39"/>
    <p:sldId id="441" r:id="rId40"/>
    <p:sldId id="442" r:id="rId41"/>
    <p:sldId id="443" r:id="rId42"/>
    <p:sldId id="444" r:id="rId43"/>
    <p:sldId id="445" r:id="rId44"/>
    <p:sldId id="446" r:id="rId45"/>
    <p:sldId id="447" r:id="rId46"/>
    <p:sldId id="448" r:id="rId47"/>
    <p:sldId id="449" r:id="rId48"/>
    <p:sldId id="450" r:id="rId49"/>
    <p:sldId id="451" r:id="rId50"/>
    <p:sldId id="452" r:id="rId51"/>
    <p:sldId id="453" r:id="rId52"/>
    <p:sldId id="454" r:id="rId53"/>
    <p:sldId id="496" r:id="rId54"/>
    <p:sldId id="625" r:id="rId55"/>
    <p:sldId id="579" r:id="rId56"/>
    <p:sldId id="624" r:id="rId57"/>
    <p:sldId id="626" r:id="rId58"/>
    <p:sldId id="455" r:id="rId59"/>
    <p:sldId id="627" r:id="rId60"/>
    <p:sldId id="457" r:id="rId61"/>
    <p:sldId id="458" r:id="rId62"/>
    <p:sldId id="459" r:id="rId63"/>
    <p:sldId id="460" r:id="rId64"/>
    <p:sldId id="461" r:id="rId65"/>
    <p:sldId id="462" r:id="rId66"/>
    <p:sldId id="463" r:id="rId67"/>
    <p:sldId id="464" r:id="rId68"/>
    <p:sldId id="465" r:id="rId69"/>
    <p:sldId id="466" r:id="rId70"/>
    <p:sldId id="467" r:id="rId71"/>
    <p:sldId id="630" r:id="rId72"/>
    <p:sldId id="468" r:id="rId73"/>
    <p:sldId id="469" r:id="rId74"/>
    <p:sldId id="470" r:id="rId75"/>
    <p:sldId id="471" r:id="rId76"/>
    <p:sldId id="540" r:id="rId77"/>
    <p:sldId id="472" r:id="rId78"/>
    <p:sldId id="539" r:id="rId79"/>
    <p:sldId id="473" r:id="rId80"/>
    <p:sldId id="633" r:id="rId81"/>
    <p:sldId id="474" r:id="rId82"/>
    <p:sldId id="475" r:id="rId83"/>
    <p:sldId id="476" r:id="rId84"/>
    <p:sldId id="477" r:id="rId85"/>
    <p:sldId id="478" r:id="rId86"/>
    <p:sldId id="479" r:id="rId87"/>
    <p:sldId id="629" r:id="rId88"/>
    <p:sldId id="757" r:id="rId89"/>
    <p:sldId id="480" r:id="rId90"/>
    <p:sldId id="795" r:id="rId91"/>
    <p:sldId id="829" r:id="rId92"/>
    <p:sldId id="830" r:id="rId93"/>
    <p:sldId id="831" r:id="rId94"/>
    <p:sldId id="832" r:id="rId95"/>
    <p:sldId id="481" r:id="rId96"/>
    <p:sldId id="482" r:id="rId97"/>
    <p:sldId id="483" r:id="rId98"/>
    <p:sldId id="484" r:id="rId99"/>
    <p:sldId id="725" r:id="rId100"/>
    <p:sldId id="485" r:id="rId101"/>
    <p:sldId id="727" r:id="rId102"/>
    <p:sldId id="866" r:id="rId103"/>
    <p:sldId id="867" r:id="rId104"/>
    <p:sldId id="683" r:id="rId105"/>
    <p:sldId id="684" r:id="rId106"/>
    <p:sldId id="685" r:id="rId107"/>
    <p:sldId id="487" r:id="rId108"/>
    <p:sldId id="488" r:id="rId109"/>
    <p:sldId id="489" r:id="rId110"/>
    <p:sldId id="868" r:id="rId111"/>
    <p:sldId id="869" r:id="rId112"/>
    <p:sldId id="490" r:id="rId113"/>
    <p:sldId id="708" r:id="rId114"/>
    <p:sldId id="709" r:id="rId115"/>
    <p:sldId id="705" r:id="rId116"/>
    <p:sldId id="704" r:id="rId117"/>
    <p:sldId id="728" r:id="rId118"/>
    <p:sldId id="729" r:id="rId119"/>
    <p:sldId id="730" r:id="rId120"/>
    <p:sldId id="731" r:id="rId121"/>
    <p:sldId id="732" r:id="rId122"/>
    <p:sldId id="733" r:id="rId123"/>
    <p:sldId id="491" r:id="rId124"/>
    <p:sldId id="492" r:id="rId125"/>
    <p:sldId id="493" r:id="rId126"/>
    <p:sldId id="495" r:id="rId127"/>
    <p:sldId id="678" r:id="rId128"/>
    <p:sldId id="680" r:id="rId129"/>
    <p:sldId id="681" r:id="rId130"/>
    <p:sldId id="566" r:id="rId131"/>
  </p:sldIdLst>
  <p:sldSz cx="9144000" cy="6858000" type="screen4x3"/>
  <p:notesSz cx="6858000" cy="9144000"/>
  <p:custDataLst>
    <p:tags r:id="rId137"/>
  </p:custDataLst>
  <p:defaultTextStyle>
    <a:defPPr>
      <a:defRPr lang="en-US"/>
    </a:defPPr>
    <a:lvl1pPr marL="0" lvl="0" indent="0" algn="l" defTabSz="914400" rtl="0" eaLnBrk="1" fontAlgn="base" latinLnBrk="0" hangingPunct="1">
      <a:lnSpc>
        <a:spcPct val="100000"/>
      </a:lnSpc>
      <a:spcBef>
        <a:spcPct val="0"/>
      </a:spcBef>
      <a:spcAft>
        <a:spcPct val="0"/>
      </a:spcAft>
      <a:buNone/>
      <a:defRPr sz="3600" b="0" i="0" u="none" kern="1200" baseline="0">
        <a:solidFill>
          <a:schemeClr val="accent2"/>
        </a:solidFill>
        <a:latin typeface="Arial" panose="020B0604020202020204" pitchFamily="34" charset="0"/>
        <a:ea typeface="华文行楷" panose="0201080004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accent2"/>
        </a:solidFill>
        <a:latin typeface="Arial" panose="020B0604020202020204" pitchFamily="34" charset="0"/>
        <a:ea typeface="华文行楷" panose="0201080004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3600" b="0" i="0" u="none" kern="1200" baseline="0">
        <a:solidFill>
          <a:schemeClr val="accent2"/>
        </a:solidFill>
        <a:latin typeface="Arial" panose="020B0604020202020204" pitchFamily="34" charset="0"/>
        <a:ea typeface="华文行楷" panose="0201080004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3600" b="0" i="0" u="none" kern="1200" baseline="0">
        <a:solidFill>
          <a:schemeClr val="accent2"/>
        </a:solidFill>
        <a:latin typeface="Arial" panose="020B0604020202020204" pitchFamily="34" charset="0"/>
        <a:ea typeface="华文行楷" panose="0201080004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3600" b="0" i="0" u="none" kern="1200" baseline="0">
        <a:solidFill>
          <a:schemeClr val="accent2"/>
        </a:solidFill>
        <a:latin typeface="Arial" panose="020B0604020202020204" pitchFamily="34" charset="0"/>
        <a:ea typeface="华文行楷" panose="0201080004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3600" b="0" i="0" u="none" kern="1200" baseline="0">
        <a:solidFill>
          <a:schemeClr val="accent2"/>
        </a:solidFill>
        <a:latin typeface="Arial" panose="020B0604020202020204" pitchFamily="34" charset="0"/>
        <a:ea typeface="华文行楷" panose="02010800040101010101" pitchFamily="2" charset="-122"/>
        <a:cs typeface="+mn-cs"/>
      </a:defRPr>
    </a:lvl9pPr>
  </p:defaultTextStyle>
  <p:extLst>
    <p:ext uri="{EFAFB233-063F-42B5-8137-9DF3F51BA10A}">
      <p15:sldGuideLst xmlns:p15="http://schemas.microsoft.com/office/powerpoint/2012/main">
        <p15:guide id="1" orient="horz" pos="2196"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ger" initials="t" lastIdx="3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00FF"/>
    <a:srgbClr val="DDDDDD"/>
    <a:srgbClr val="9900FF"/>
    <a:srgbClr val="663300"/>
    <a:srgbClr val="000066"/>
    <a:srgbClr val="CC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9926"/>
    <p:restoredTop sz="93195"/>
  </p:normalViewPr>
  <p:slideViewPr>
    <p:cSldViewPr showGuides="1">
      <p:cViewPr varScale="1">
        <p:scale>
          <a:sx n="63" d="100"/>
          <a:sy n="63" d="100"/>
        </p:scale>
        <p:origin x="1128" y="78"/>
      </p:cViewPr>
      <p:guideLst>
        <p:guide orient="horz" pos="2196"/>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9906"/>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2.xml"/><Relationship Id="rId98" Type="http://schemas.openxmlformats.org/officeDocument/2006/relationships/slide" Target="slides/slide91.xml"/><Relationship Id="rId97" Type="http://schemas.openxmlformats.org/officeDocument/2006/relationships/slide" Target="slides/slide90.xml"/><Relationship Id="rId96" Type="http://schemas.openxmlformats.org/officeDocument/2006/relationships/slide" Target="slides/slide89.xml"/><Relationship Id="rId95" Type="http://schemas.openxmlformats.org/officeDocument/2006/relationships/slide" Target="slides/slide88.xml"/><Relationship Id="rId94" Type="http://schemas.openxmlformats.org/officeDocument/2006/relationships/slide" Target="slides/slide87.xml"/><Relationship Id="rId93" Type="http://schemas.openxmlformats.org/officeDocument/2006/relationships/slide" Target="slides/slide86.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slide" Target="slides/slide2.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notesMaster" Target="notesMasters/notesMaster1.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7" Type="http://schemas.openxmlformats.org/officeDocument/2006/relationships/tags" Target="tags/tag89.xml"/><Relationship Id="rId136" Type="http://schemas.openxmlformats.org/officeDocument/2006/relationships/commentAuthors" Target="commentAuthors.xml"/><Relationship Id="rId135" Type="http://schemas.openxmlformats.org/officeDocument/2006/relationships/tableStyles" Target="tableStyles.xml"/><Relationship Id="rId134" Type="http://schemas.openxmlformats.org/officeDocument/2006/relationships/viewProps" Target="viewProps.xml"/><Relationship Id="rId133" Type="http://schemas.openxmlformats.org/officeDocument/2006/relationships/presProps" Target="presProps.xml"/><Relationship Id="rId132" Type="http://schemas.openxmlformats.org/officeDocument/2006/relationships/handoutMaster" Target="handoutMasters/handoutMaster1.xml"/><Relationship Id="rId131" Type="http://schemas.openxmlformats.org/officeDocument/2006/relationships/slide" Target="slides/slide124.xml"/><Relationship Id="rId130" Type="http://schemas.openxmlformats.org/officeDocument/2006/relationships/slide" Target="slides/slide123.xml"/><Relationship Id="rId13" Type="http://schemas.openxmlformats.org/officeDocument/2006/relationships/slide" Target="slides/slide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121" Type="http://schemas.openxmlformats.org/officeDocument/2006/relationships/slide" Target="slides/slide114.xml"/><Relationship Id="rId120" Type="http://schemas.openxmlformats.org/officeDocument/2006/relationships/slide" Target="slides/slide113.xml"/><Relationship Id="rId12" Type="http://schemas.openxmlformats.org/officeDocument/2006/relationships/slide" Target="slides/slide5.xml"/><Relationship Id="rId119" Type="http://schemas.openxmlformats.org/officeDocument/2006/relationships/slide" Target="slides/slide112.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110" Type="http://schemas.openxmlformats.org/officeDocument/2006/relationships/slide" Target="slides/slide103.xml"/><Relationship Id="rId11" Type="http://schemas.openxmlformats.org/officeDocument/2006/relationships/slide" Target="slides/slide4.xml"/><Relationship Id="rId109" Type="http://schemas.openxmlformats.org/officeDocument/2006/relationships/slide" Target="slides/slide102.xml"/><Relationship Id="rId108" Type="http://schemas.openxmlformats.org/officeDocument/2006/relationships/slide" Target="slides/slide101.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0" Type="http://schemas.openxmlformats.org/officeDocument/2006/relationships/slide" Target="slides/slide3.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85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kumimoji="1" sz="1200">
                <a:solidFill>
                  <a:schemeClr val="tx1"/>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854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kumimoji="1" sz="1200">
                <a:solidFill>
                  <a:schemeClr val="tx1"/>
                </a:solidFill>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854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kumimoji="1" sz="1200">
                <a:solidFill>
                  <a:schemeClr val="tx1"/>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854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kumimoji="1" sz="1200">
                <a:solidFill>
                  <a:schemeClr val="tx1"/>
                </a:solidFill>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A9DAD79-6E7B-4926-AF45-00B78636C535}" type="slidenum">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662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kumimoji="1" sz="1200">
                <a:solidFill>
                  <a:schemeClr val="tx1"/>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62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kumimoji="1" sz="1200">
                <a:solidFill>
                  <a:schemeClr val="tx1"/>
                </a:solidFill>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268" name="Rectangle 4"/>
          <p:cNvSpPr>
            <a:spLocks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662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63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kumimoji="1" sz="1200">
                <a:solidFill>
                  <a:schemeClr val="tx1"/>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63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kumimoji="1" sz="1200">
                <a:solidFill>
                  <a:schemeClr val="tx1"/>
                </a:solidFill>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D5C5351-CDA4-43C5-8D52-D29CA005384C}" type="slidenum">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fld>
            <a:endParaRPr lang="zh-CN" altLang="en-US" sz="1200" dirty="0">
              <a:solidFill>
                <a:schemeClr val="tx1"/>
              </a:solidFill>
              <a:latin typeface="Times New Roman" panose="02020603050405020304" pitchFamily="18" charset="0"/>
              <a:ea typeface="宋体" panose="02010600030101010101" pitchFamily="2" charset="-122"/>
            </a:endParaRPr>
          </a:p>
        </p:txBody>
      </p:sp>
      <p:sp>
        <p:nvSpPr>
          <p:cNvPr id="13314" name="Rectangle 2"/>
          <p:cNvSpPr>
            <a:spLocks noTextEdit="1"/>
          </p:cNvSpPr>
          <p:nvPr>
            <p:ph type="sldImg"/>
          </p:nvPr>
        </p:nvSpPr>
        <p:spPr>
          <a:solidFill>
            <a:srgbClr val="FFFFFF"/>
          </a:solidFill>
        </p:spPr>
      </p:sp>
      <p:sp>
        <p:nvSpPr>
          <p:cNvPr id="13315" name="Rectangle 3"/>
          <p:cNvSpPr/>
          <p:nvPr>
            <p:ph type="body"/>
          </p:nvPr>
        </p:nvSpPr>
        <p:spPr>
          <a:solidFill>
            <a:srgbClr val="FFFFFF"/>
          </a:solidFill>
          <a:ln>
            <a:solidFill>
              <a:srgbClr val="000000"/>
            </a:solidFill>
            <a:miter/>
          </a:ln>
        </p:spPr>
        <p:txBody>
          <a:bodyPr wrap="square" lIns="91440" tIns="45720" rIns="91440" bIns="45720" anchor="t"/>
          <a:p>
            <a:pPr lvl="0" eaLnBrk="1" hangingPunct="1"/>
            <a:r>
              <a:rPr lang="zh-CN" altLang="en-US" dirty="0"/>
              <a:t>欢迎辞</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读出、写入、计算等</a:t>
            </a:r>
            <a:r>
              <a:rPr lang="zh-CN" altLang="en-US"/>
              <a:t>控制</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读写命令，指定单元，</a:t>
            </a:r>
            <a:r>
              <a:rPr lang="zh-CN" altLang="en-US"/>
              <a:t>计算</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指定单元读出写入、计算、读写</a:t>
            </a:r>
            <a:r>
              <a:rPr lang="zh-CN" altLang="en-US"/>
              <a:t>控制</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根据寄存器在数据通路上的未知，确定各个寄存器的</a:t>
            </a:r>
            <a:r>
              <a:rPr lang="zh-CN" altLang="en-US"/>
              <a:t>功能</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单总线，连接所有</a:t>
            </a:r>
            <a:r>
              <a:rPr lang="zh-CN" altLang="en-US"/>
              <a:t>单元；</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914400"/>
          </a:xfrm>
          <a:prstGeom prst="rect">
            <a:avLst/>
          </a:prstGeom>
        </p:spPr>
        <p:txBody>
          <a:bodyPr/>
          <a:lstStyle>
            <a:lvl1pPr>
              <a:defRPr>
                <a:ea typeface="华文中宋" panose="02010600040101010101" charset="-122"/>
              </a:defRPr>
            </a:lvl1pPr>
          </a:lstStyle>
          <a:p>
            <a:pPr fontAlgn="base"/>
            <a:r>
              <a:rPr lang="zh-CN" altLang="en-US" strike="noStrike" noProof="1"/>
              <a:t>单击此处编辑母版标题样式</a:t>
            </a:r>
            <a:endParaRPr lang="en-US" strike="noStrike" noProof="1" dirty="0"/>
          </a:p>
        </p:txBody>
      </p:sp>
      <p:sp>
        <p:nvSpPr>
          <p:cNvPr id="6" name="Text Placeholder 5"/>
          <p:cNvSpPr>
            <a:spLocks noGrp="1"/>
          </p:cNvSpPr>
          <p:nvPr>
            <p:ph type="body" sz="quarter" idx="10"/>
          </p:nvPr>
        </p:nvSpPr>
        <p:spPr>
          <a:xfrm>
            <a:off x="381000" y="1411552"/>
            <a:ext cx="8382000" cy="2210862"/>
          </a:xfrm>
          <a:prstGeom prst="rect">
            <a:avLst/>
          </a:prstGeom>
        </p:spPr>
        <p:txBody>
          <a:bodyPr/>
          <a:lstStyle>
            <a:lvl1pPr>
              <a:lnSpc>
                <a:spcPct val="90000"/>
              </a:lnSpc>
              <a:defRPr>
                <a:ea typeface="华文中宋" panose="02010600040101010101" charset="-122"/>
              </a:defRPr>
            </a:lvl1pPr>
            <a:lvl2pPr>
              <a:lnSpc>
                <a:spcPct val="90000"/>
              </a:lnSpc>
              <a:defRPr>
                <a:ea typeface="华文中宋" panose="02010600040101010101" charset="-122"/>
              </a:defRPr>
            </a:lvl2pPr>
            <a:lvl3pPr>
              <a:lnSpc>
                <a:spcPct val="90000"/>
              </a:lnSpc>
              <a:defRPr>
                <a:ea typeface="华文中宋" panose="02010600040101010101" charset="-122"/>
              </a:defRPr>
            </a:lvl3pPr>
            <a:lvl4pPr>
              <a:lnSpc>
                <a:spcPct val="90000"/>
              </a:lnSpc>
              <a:defRPr>
                <a:ea typeface="华文中宋" panose="02010600040101010101" charset="-122"/>
              </a:defRPr>
            </a:lvl4pPr>
            <a:lvl5pPr>
              <a:lnSpc>
                <a:spcPct val="90000"/>
              </a:lnSpc>
              <a:defRPr>
                <a:ea typeface="华文中宋" panose="02010600040101010101" charset="-122"/>
              </a:defRPr>
            </a:lvl5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en-US" strike="noStrike" noProof="1" dirty="0"/>
          </a:p>
        </p:txBody>
      </p:sp>
    </p:spTree>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548879" y="447468"/>
            <a:ext cx="8046244"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8085">
              <a:lnSpc>
                <a:spcPts val="3430"/>
              </a:lnSpc>
              <a:spcBef>
                <a:spcPts val="0"/>
              </a:spcBef>
              <a:buFont typeface="Arial" panose="020B0604020202020204" pitchFamily="34" charset="0"/>
            </a:pPr>
            <a:r>
              <a:rPr lang="zh-CN" altLang="en-US" dirty="0" smtClean="0"/>
              <a:t>单击</a:t>
            </a:r>
            <a:r>
              <a:rPr lang="zh-CN" altLang="en-US" dirty="0"/>
              <a:t>此处编辑母版标题样式</a:t>
            </a:r>
            <a:endParaRPr lang="zh-CN" altLang="en-US" dirty="0"/>
          </a:p>
        </p:txBody>
      </p:sp>
      <p:sp>
        <p:nvSpPr>
          <p:cNvPr id="9" name="文本占位符 6"/>
          <p:cNvSpPr>
            <a:spLocks noGrp="1"/>
          </p:cNvSpPr>
          <p:nvPr>
            <p:ph type="body" sz="quarter" idx="10" hasCustomPrompt="1"/>
          </p:nvPr>
        </p:nvSpPr>
        <p:spPr>
          <a:xfrm>
            <a:off x="548879" y="1047750"/>
            <a:ext cx="8046245"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6" name="灯片编号占位符 5"/>
          <p:cNvSpPr>
            <a:spLocks noGrp="1"/>
          </p:cNvSpPr>
          <p:nvPr>
            <p:ph type="sldNum"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E385685D-4484-4BF6-A733-B4ABA4FDCBC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6" name="灯片编号占位符 5"/>
          <p:cNvSpPr>
            <a:spLocks noGrp="1"/>
          </p:cNvSpPr>
          <p:nvPr>
            <p:ph type="sldNum"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E385685D-4484-4BF6-A733-B4ABA4FDCBC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6" name="灯片编号占位符 5"/>
          <p:cNvSpPr>
            <a:spLocks noGrp="1"/>
          </p:cNvSpPr>
          <p:nvPr>
            <p:ph type="sldNum"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E385685D-4484-4BF6-A733-B4ABA4FDCBC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7200" y="14478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4478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7" name="灯片编号占位符 6"/>
          <p:cNvSpPr>
            <a:spLocks noGrp="1"/>
          </p:cNvSpPr>
          <p:nvPr>
            <p:ph type="sldNum"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E385685D-4484-4BF6-A733-B4ABA4FDCBC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9" name="灯片编号占位符 8"/>
          <p:cNvSpPr>
            <a:spLocks noGrp="1"/>
          </p:cNvSpPr>
          <p:nvPr>
            <p:ph type="sldNum"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E385685D-4484-4BF6-A733-B4ABA4FDCBC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5" name="灯片编号占位符 4"/>
          <p:cNvSpPr>
            <a:spLocks noGrp="1"/>
          </p:cNvSpPr>
          <p:nvPr>
            <p:ph type="sldNum"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E385685D-4484-4BF6-A733-B4ABA4FDCBC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57200" y="1600200"/>
            <a:ext cx="8229600" cy="4525963"/>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4" name="灯片编号占位符 3"/>
          <p:cNvSpPr>
            <a:spLocks noGrp="1"/>
          </p:cNvSpPr>
          <p:nvPr>
            <p:ph type="sldNum"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E385685D-4484-4BF6-A733-B4ABA4FDCBC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7" name="灯片编号占位符 6"/>
          <p:cNvSpPr>
            <a:spLocks noGrp="1"/>
          </p:cNvSpPr>
          <p:nvPr>
            <p:ph type="sldNum"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E385685D-4484-4BF6-A733-B4ABA4FDCBC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r>
              <a:rPr kumimoji="0" lang="zh-CN" altLang="en-US" sz="3200" b="1" i="0" u="none" strike="noStrike" kern="0" cap="none" spc="0" normalizeH="0" baseline="0" noProof="0">
                <a:ln>
                  <a:noFill/>
                </a:ln>
                <a:solidFill>
                  <a:schemeClr val="hlink"/>
                </a:solidFill>
                <a:effectLst/>
                <a:uLnTx/>
                <a:uFillTx/>
                <a:latin typeface="+mn-lt"/>
                <a:ea typeface="+mn-ea"/>
                <a:cs typeface="+mn-cs"/>
              </a:rPr>
              <a:t>单击图标添加图片</a:t>
            </a:r>
            <a:endParaRPr kumimoji="0" lang="zh-CN" altLang="en-US" sz="3200" b="1" i="0" u="none" strike="noStrike" kern="0" cap="none" spc="0" normalizeH="0" baseline="0" noProof="0">
              <a:ln>
                <a:noFill/>
              </a:ln>
              <a:solidFill>
                <a:schemeClr val="hlink"/>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7" name="灯片编号占位符 6"/>
          <p:cNvSpPr>
            <a:spLocks noGrp="1"/>
          </p:cNvSpPr>
          <p:nvPr>
            <p:ph type="sldNum"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E385685D-4484-4BF6-A733-B4ABA4FDCBC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6" name="灯片编号占位符 5"/>
          <p:cNvSpPr>
            <a:spLocks noGrp="1"/>
          </p:cNvSpPr>
          <p:nvPr>
            <p:ph type="sldNum"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E385685D-4484-4BF6-A733-B4ABA4FDCBC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7150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533400"/>
            <a:ext cx="6019800" cy="57150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6" name="灯片编号占位符 5"/>
          <p:cNvSpPr>
            <a:spLocks noGrp="1"/>
          </p:cNvSpPr>
          <p:nvPr>
            <p:ph type="sldNum"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E385685D-4484-4BF6-A733-B4ABA4FDCBC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57200" y="1600200"/>
            <a:ext cx="8229600" cy="4525963"/>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r>
              <a:rPr kumimoji="0" lang="zh-CN" altLang="en-US" sz="3200" b="1" i="0" u="none" strike="noStrike" kern="0" cap="none" spc="0" normalizeH="0" baseline="0" noProof="0">
                <a:ln>
                  <a:noFill/>
                </a:ln>
                <a:solidFill>
                  <a:schemeClr val="hlink"/>
                </a:solidFill>
                <a:effectLst/>
                <a:uLnTx/>
                <a:uFillTx/>
                <a:latin typeface="+mn-lt"/>
                <a:ea typeface="+mn-ea"/>
                <a:cs typeface="+mn-cs"/>
              </a:rPr>
              <a:t>单击图标添加图片</a:t>
            </a:r>
            <a:endParaRPr kumimoji="0" lang="zh-CN" altLang="en-US" sz="3200" b="1" i="0" u="none" strike="noStrike" kern="0" cap="none" spc="0" normalizeH="0" baseline="0" noProof="0">
              <a:ln>
                <a:noFill/>
              </a:ln>
              <a:solidFill>
                <a:schemeClr val="hlink"/>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itle and Content">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914400"/>
          </a:xfrm>
          <a:prstGeom prst="rect">
            <a:avLst/>
          </a:prstGeom>
        </p:spPr>
        <p:txBody>
          <a:bodyPr/>
          <a:lstStyle>
            <a:lvl1pPr>
              <a:defRPr>
                <a:ea typeface="华文中宋" panose="02010600040101010101" charset="-122"/>
              </a:defRPr>
            </a:lvl1pPr>
          </a:lstStyle>
          <a:p>
            <a:pPr fontAlgn="base"/>
            <a:r>
              <a:rPr lang="zh-CN" altLang="en-US" strike="noStrike" noProof="1"/>
              <a:t>单击此处编辑母版标题样式</a:t>
            </a:r>
            <a:endParaRPr lang="en-US" strike="noStrike" noProof="1" dirty="0"/>
          </a:p>
        </p:txBody>
      </p:sp>
      <p:sp>
        <p:nvSpPr>
          <p:cNvPr id="6" name="Text Placeholder 5"/>
          <p:cNvSpPr>
            <a:spLocks noGrp="1"/>
          </p:cNvSpPr>
          <p:nvPr>
            <p:ph type="body" sz="quarter" idx="10"/>
          </p:nvPr>
        </p:nvSpPr>
        <p:spPr>
          <a:xfrm>
            <a:off x="381000" y="1411552"/>
            <a:ext cx="8382000" cy="2210862"/>
          </a:xfrm>
          <a:prstGeom prst="rect">
            <a:avLst/>
          </a:prstGeom>
        </p:spPr>
        <p:txBody>
          <a:bodyPr/>
          <a:lstStyle>
            <a:lvl1pPr>
              <a:lnSpc>
                <a:spcPct val="90000"/>
              </a:lnSpc>
              <a:defRPr>
                <a:ea typeface="华文中宋" panose="02010600040101010101" charset="-122"/>
              </a:defRPr>
            </a:lvl1pPr>
            <a:lvl2pPr>
              <a:lnSpc>
                <a:spcPct val="90000"/>
              </a:lnSpc>
              <a:defRPr>
                <a:ea typeface="华文中宋" panose="02010600040101010101" charset="-122"/>
              </a:defRPr>
            </a:lvl2pPr>
            <a:lvl3pPr>
              <a:lnSpc>
                <a:spcPct val="90000"/>
              </a:lnSpc>
              <a:defRPr>
                <a:ea typeface="华文中宋" panose="02010600040101010101" charset="-122"/>
              </a:defRPr>
            </a:lvl3pPr>
            <a:lvl4pPr>
              <a:lnSpc>
                <a:spcPct val="90000"/>
              </a:lnSpc>
              <a:defRPr>
                <a:ea typeface="华文中宋" panose="02010600040101010101" charset="-122"/>
              </a:defRPr>
            </a:lvl4pPr>
            <a:lvl5pPr>
              <a:lnSpc>
                <a:spcPct val="90000"/>
              </a:lnSpc>
              <a:defRPr>
                <a:ea typeface="华文中宋" panose="02010600040101010101" charset="-122"/>
              </a:defRPr>
            </a:lvl5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en-US" strike="noStrike" noProof="1" dirty="0"/>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57200" y="1600200"/>
            <a:ext cx="8229600" cy="4525963"/>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r>
              <a:rPr kumimoji="0" lang="zh-CN" altLang="en-US" sz="3200" b="1" i="0" u="none" strike="noStrike" kern="0" cap="none" spc="0" normalizeH="0" baseline="0" noProof="0">
                <a:ln>
                  <a:noFill/>
                </a:ln>
                <a:solidFill>
                  <a:schemeClr val="hlink"/>
                </a:solidFill>
                <a:effectLst/>
                <a:uLnTx/>
                <a:uFillTx/>
                <a:latin typeface="+mn-lt"/>
                <a:ea typeface="+mn-ea"/>
                <a:cs typeface="+mn-cs"/>
              </a:rPr>
              <a:t>单击图标添加图片</a:t>
            </a:r>
            <a:endParaRPr kumimoji="0" lang="zh-CN" altLang="en-US" sz="3200" b="1" i="0" u="none" strike="noStrike" kern="0" cap="none" spc="0" normalizeH="0" baseline="0" noProof="0">
              <a:ln>
                <a:noFill/>
              </a:ln>
              <a:solidFill>
                <a:schemeClr val="hlink"/>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and Content">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914400"/>
          </a:xfrm>
          <a:prstGeom prst="rect">
            <a:avLst/>
          </a:prstGeom>
        </p:spPr>
        <p:txBody>
          <a:bodyPr/>
          <a:lstStyle>
            <a:lvl1pPr>
              <a:defRPr>
                <a:ea typeface="华文中宋" panose="02010600040101010101" charset="-122"/>
              </a:defRPr>
            </a:lvl1pPr>
          </a:lstStyle>
          <a:p>
            <a:pPr fontAlgn="base"/>
            <a:r>
              <a:rPr lang="zh-CN" altLang="en-US" strike="noStrike" noProof="1"/>
              <a:t>单击此处编辑母版标题样式</a:t>
            </a:r>
            <a:endParaRPr lang="en-US" strike="noStrike" noProof="1" dirty="0"/>
          </a:p>
        </p:txBody>
      </p:sp>
      <p:sp>
        <p:nvSpPr>
          <p:cNvPr id="6" name="Text Placeholder 5"/>
          <p:cNvSpPr>
            <a:spLocks noGrp="1"/>
          </p:cNvSpPr>
          <p:nvPr>
            <p:ph type="body" sz="quarter" idx="10"/>
          </p:nvPr>
        </p:nvSpPr>
        <p:spPr>
          <a:xfrm>
            <a:off x="381000" y="1411552"/>
            <a:ext cx="8382000" cy="2210862"/>
          </a:xfrm>
          <a:prstGeom prst="rect">
            <a:avLst/>
          </a:prstGeom>
        </p:spPr>
        <p:txBody>
          <a:bodyPr/>
          <a:lstStyle>
            <a:lvl1pPr>
              <a:lnSpc>
                <a:spcPct val="90000"/>
              </a:lnSpc>
              <a:defRPr>
                <a:ea typeface="华文中宋" panose="02010600040101010101" charset="-122"/>
              </a:defRPr>
            </a:lvl1pPr>
            <a:lvl2pPr>
              <a:lnSpc>
                <a:spcPct val="90000"/>
              </a:lnSpc>
              <a:defRPr>
                <a:ea typeface="华文中宋" panose="02010600040101010101" charset="-122"/>
              </a:defRPr>
            </a:lvl2pPr>
            <a:lvl3pPr>
              <a:lnSpc>
                <a:spcPct val="90000"/>
              </a:lnSpc>
              <a:defRPr>
                <a:ea typeface="华文中宋" panose="02010600040101010101" charset="-122"/>
              </a:defRPr>
            </a:lvl3pPr>
            <a:lvl4pPr>
              <a:lnSpc>
                <a:spcPct val="90000"/>
              </a:lnSpc>
              <a:defRPr>
                <a:ea typeface="华文中宋" panose="02010600040101010101" charset="-122"/>
              </a:defRPr>
            </a:lvl4pPr>
            <a:lvl5pPr>
              <a:lnSpc>
                <a:spcPct val="90000"/>
              </a:lnSpc>
              <a:defRPr>
                <a:ea typeface="华文中宋" panose="02010600040101010101" charset="-122"/>
              </a:defRPr>
            </a:lvl5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en-US" strike="noStrike" noProof="1" dirty="0"/>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57200" y="1600200"/>
            <a:ext cx="8229600" cy="4525963"/>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r>
              <a:rPr kumimoji="0" lang="zh-CN" altLang="en-US" sz="3200" b="1" i="0" u="none" strike="noStrike" kern="0" cap="none" spc="0" normalizeH="0" baseline="0" noProof="0">
                <a:ln>
                  <a:noFill/>
                </a:ln>
                <a:solidFill>
                  <a:schemeClr val="hlink"/>
                </a:solidFill>
                <a:effectLst/>
                <a:uLnTx/>
                <a:uFillTx/>
                <a:latin typeface="+mn-lt"/>
                <a:ea typeface="+mn-ea"/>
                <a:cs typeface="+mn-cs"/>
              </a:rPr>
              <a:t>单击图标添加图片</a:t>
            </a:r>
            <a:endParaRPr kumimoji="0" lang="zh-CN" altLang="en-US" sz="3200" b="1" i="0" u="none" strike="noStrike" kern="0" cap="none" spc="0" normalizeH="0" baseline="0" noProof="0">
              <a:ln>
                <a:noFill/>
              </a:ln>
              <a:solidFill>
                <a:schemeClr val="hlink"/>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itle and Content">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914400"/>
          </a:xfrm>
          <a:prstGeom prst="rect">
            <a:avLst/>
          </a:prstGeom>
        </p:spPr>
        <p:txBody>
          <a:bodyPr/>
          <a:lstStyle>
            <a:lvl1pPr>
              <a:defRPr>
                <a:ea typeface="华文中宋" panose="02010600040101010101" charset="-122"/>
              </a:defRPr>
            </a:lvl1pPr>
          </a:lstStyle>
          <a:p>
            <a:pPr fontAlgn="base"/>
            <a:r>
              <a:rPr lang="zh-CN" altLang="en-US" strike="noStrike" noProof="1"/>
              <a:t>单击此处编辑母版标题样式</a:t>
            </a:r>
            <a:endParaRPr lang="en-US" strike="noStrike" noProof="1" dirty="0"/>
          </a:p>
        </p:txBody>
      </p:sp>
      <p:sp>
        <p:nvSpPr>
          <p:cNvPr id="6" name="Text Placeholder 5"/>
          <p:cNvSpPr>
            <a:spLocks noGrp="1"/>
          </p:cNvSpPr>
          <p:nvPr>
            <p:ph type="body" sz="quarter" idx="10"/>
          </p:nvPr>
        </p:nvSpPr>
        <p:spPr>
          <a:xfrm>
            <a:off x="381000" y="1411552"/>
            <a:ext cx="8382000" cy="2210862"/>
          </a:xfrm>
          <a:prstGeom prst="rect">
            <a:avLst/>
          </a:prstGeom>
        </p:spPr>
        <p:txBody>
          <a:bodyPr/>
          <a:lstStyle>
            <a:lvl1pPr>
              <a:lnSpc>
                <a:spcPct val="90000"/>
              </a:lnSpc>
              <a:defRPr>
                <a:ea typeface="华文中宋" panose="02010600040101010101" charset="-122"/>
              </a:defRPr>
            </a:lvl1pPr>
            <a:lvl2pPr>
              <a:lnSpc>
                <a:spcPct val="90000"/>
              </a:lnSpc>
              <a:defRPr>
                <a:ea typeface="华文中宋" panose="02010600040101010101" charset="-122"/>
              </a:defRPr>
            </a:lvl2pPr>
            <a:lvl3pPr>
              <a:lnSpc>
                <a:spcPct val="90000"/>
              </a:lnSpc>
              <a:defRPr>
                <a:ea typeface="华文中宋" panose="02010600040101010101" charset="-122"/>
              </a:defRPr>
            </a:lvl3pPr>
            <a:lvl4pPr>
              <a:lnSpc>
                <a:spcPct val="90000"/>
              </a:lnSpc>
              <a:defRPr>
                <a:ea typeface="华文中宋" panose="02010600040101010101" charset="-122"/>
              </a:defRPr>
            </a:lvl4pPr>
            <a:lvl5pPr>
              <a:lnSpc>
                <a:spcPct val="90000"/>
              </a:lnSpc>
              <a:defRPr>
                <a:ea typeface="华文中宋" panose="02010600040101010101" charset="-122"/>
              </a:defRPr>
            </a:lvl5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en-US" strike="noStrike" noProof="1"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r>
              <a:rPr kumimoji="0" lang="zh-CN" altLang="en-US" sz="3200" b="1" i="0" u="none" strike="noStrike" kern="0" cap="none" spc="0" normalizeH="0" baseline="0" noProof="0">
                <a:ln>
                  <a:noFill/>
                </a:ln>
                <a:solidFill>
                  <a:schemeClr val="hlink"/>
                </a:solidFill>
                <a:effectLst/>
                <a:uLnTx/>
                <a:uFillTx/>
                <a:latin typeface="+mn-lt"/>
                <a:ea typeface="+mn-ea"/>
                <a:cs typeface="+mn-cs"/>
              </a:rPr>
              <a:t>单击图标添加图片</a:t>
            </a:r>
            <a:endParaRPr kumimoji="0" lang="zh-CN" altLang="en-US" sz="3200" b="1" i="0" u="none" strike="noStrike" kern="0" cap="none" spc="0" normalizeH="0" baseline="0" noProof="0">
              <a:ln>
                <a:noFill/>
              </a:ln>
              <a:solidFill>
                <a:schemeClr val="hlink"/>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3" Type="http://schemas.openxmlformats.org/officeDocument/2006/relationships/theme" Target="../theme/theme2.xml"/><Relationship Id="rId12" Type="http://schemas.openxmlformats.org/officeDocument/2006/relationships/image" Target="../media/image2.jpeg"/><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4" Type="http://schemas.openxmlformats.org/officeDocument/2006/relationships/theme" Target="../theme/theme3.xml"/><Relationship Id="rId13" Type="http://schemas.openxmlformats.org/officeDocument/2006/relationships/image" Target="../media/image1.jpeg"/><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4" Type="http://schemas.openxmlformats.org/officeDocument/2006/relationships/theme" Target="../theme/theme4.xml"/><Relationship Id="rId13" Type="http://schemas.openxmlformats.org/officeDocument/2006/relationships/image" Target="../media/image1.jpeg"/><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4" Type="http://schemas.openxmlformats.org/officeDocument/2006/relationships/theme" Target="../theme/theme5.xml"/><Relationship Id="rId13" Type="http://schemas.openxmlformats.org/officeDocument/2006/relationships/image" Target="../media/image1.jpeg"/><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stretch>
            <a:fillRect/>
          </a:stretch>
        </a:blipFill>
        <a:effectLst/>
      </p:bgPr>
    </p:bg>
    <p:spTree>
      <p:nvGrpSpPr>
        <p:cNvPr id="1" name=""/>
        <p:cNvGrpSpPr/>
        <p:nvPr/>
      </p:nvGrpSpPr>
      <p:grpSpPr/>
      <p:sp>
        <p:nvSpPr>
          <p:cNvPr id="1026" name="Line 87"/>
          <p:cNvSpPr/>
          <p:nvPr/>
        </p:nvSpPr>
        <p:spPr>
          <a:xfrm>
            <a:off x="225425" y="1054100"/>
            <a:ext cx="7461250" cy="0"/>
          </a:xfrm>
          <a:prstGeom prst="line">
            <a:avLst/>
          </a:prstGeom>
          <a:ln w="38100" cap="flat" cmpd="sng">
            <a:solidFill>
              <a:srgbClr val="003366"/>
            </a:solidFill>
            <a:prstDash val="solid"/>
            <a:roun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5pPr>
      <a:lvl6pPr marL="4572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6pPr>
      <a:lvl7pPr marL="9144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7pPr>
      <a:lvl8pPr marL="13716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8pPr>
      <a:lvl9pPr marL="18288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2050" name="Rectangle 3"/>
          <p:cNvSpPr>
            <a:spLocks noGrp="1"/>
          </p:cNvSpPr>
          <p:nvPr>
            <p:ph type="body"/>
          </p:nvPr>
        </p:nvSpPr>
        <p:spPr>
          <a:xfrm>
            <a:off x="457200" y="1447800"/>
            <a:ext cx="8229600" cy="4800600"/>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051" name="Rectangle 2"/>
          <p:cNvSpPr>
            <a:spLocks noGrp="1"/>
          </p:cNvSpPr>
          <p:nvPr>
            <p:ph type="title"/>
          </p:nvPr>
        </p:nvSpPr>
        <p:spPr>
          <a:xfrm>
            <a:off x="457200" y="533400"/>
            <a:ext cx="7696200" cy="563563"/>
          </a:xfrm>
          <a:prstGeom prst="rect">
            <a:avLst/>
          </a:prstGeom>
          <a:noFill/>
          <a:ln w="9525">
            <a:noFill/>
          </a:ln>
        </p:spPr>
        <p:txBody>
          <a:bodyPr anchor="ctr"/>
          <a:p>
            <a:pPr lvl="0"/>
            <a:r>
              <a:rPr lang="zh-CN" altLang="en-US" dirty="0"/>
              <a:t>单击此处编辑母版标题样式</a:t>
            </a:r>
            <a:endParaRPr lang="zh-CN" altLang="en-US" dirty="0"/>
          </a:p>
        </p:txBody>
      </p:sp>
      <p:sp>
        <p:nvSpPr>
          <p:cNvPr id="2052" name="Rectangle 4"/>
          <p:cNvSpPr>
            <a:spLocks noGrp="1" noChangeArrowheads="1"/>
          </p:cNvSpPr>
          <p:nvPr>
            <p:ph type="dt" sz="half" idx="2"/>
          </p:nvPr>
        </p:nvSpPr>
        <p:spPr bwMode="auto">
          <a:xfrm>
            <a:off x="457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defRPr sz="12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
        <p:nvSpPr>
          <p:cNvPr id="2053" name="Rectangle 5"/>
          <p:cNvSpPr>
            <a:spLocks noGrp="1" noChangeArrowheads="1"/>
          </p:cNvSpPr>
          <p:nvPr>
            <p:ph type="ftr" sz="quarter" idx="3"/>
          </p:nvPr>
        </p:nvSpPr>
        <p:spPr bwMode="auto">
          <a:xfrm>
            <a:off x="3124200" y="6477000"/>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defRPr sz="12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accent2"/>
              </a:solidFill>
              <a:effectLst/>
              <a:uLnTx/>
              <a:uFillTx/>
              <a:latin typeface="Arial" panose="020B0604020202020204" pitchFamily="34" charset="0"/>
              <a:ea typeface="华文行楷" panose="02010800040101010101" pitchFamily="2" charset="-122"/>
              <a:cs typeface="+mn-cs"/>
            </a:endParaRPr>
          </a:p>
        </p:txBody>
      </p:sp>
      <p:sp>
        <p:nvSpPr>
          <p:cNvPr id="2054" name="Rectangle 6"/>
          <p:cNvSpPr>
            <a:spLocks noGrp="1" noChangeArrowheads="1"/>
          </p:cNvSpPr>
          <p:nvPr>
            <p:ph type="sldNum" sz="quarter" idx="4"/>
          </p:nvPr>
        </p:nvSpPr>
        <p:spPr bwMode="auto">
          <a:xfrm>
            <a:off x="6553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defRPr sz="12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E385685D-4484-4BF6-A733-B4ABA4FDCBCE}" type="slidenum">
              <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rPr>
            </a:fld>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华文行楷" panose="0201080004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5pPr>
      <a:lvl6pPr marL="4572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6pPr>
      <a:lvl7pPr marL="9144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7pPr>
      <a:lvl8pPr marL="13716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8pPr>
      <a:lvl9pPr marL="18288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3"/>
          <a:stretch>
            <a:fillRect/>
          </a:stretch>
        </a:blipFill>
        <a:effectLst/>
      </p:bgPr>
    </p:bg>
    <p:spTree>
      <p:nvGrpSpPr>
        <p:cNvPr id="1" name=""/>
        <p:cNvGrpSpPr/>
        <p:nvPr/>
      </p:nvGrpSpPr>
      <p:grpSpPr/>
      <p:sp>
        <p:nvSpPr>
          <p:cNvPr id="3074" name="Line 87"/>
          <p:cNvSpPr/>
          <p:nvPr/>
        </p:nvSpPr>
        <p:spPr>
          <a:xfrm>
            <a:off x="225425" y="1054100"/>
            <a:ext cx="7461250" cy="0"/>
          </a:xfrm>
          <a:prstGeom prst="line">
            <a:avLst/>
          </a:prstGeom>
          <a:ln w="38100" cap="flat" cmpd="sng">
            <a:solidFill>
              <a:srgbClr val="003366"/>
            </a:solidFill>
            <a:prstDash val="solid"/>
            <a:roun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5pPr>
      <a:lvl6pPr marL="4572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6pPr>
      <a:lvl7pPr marL="9144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7pPr>
      <a:lvl8pPr marL="13716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8pPr>
      <a:lvl9pPr marL="18288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3"/>
          <a:stretch>
            <a:fillRect/>
          </a:stretch>
        </a:blipFill>
        <a:effectLst/>
      </p:bgPr>
    </p:bg>
    <p:spTree>
      <p:nvGrpSpPr>
        <p:cNvPr id="1" name=""/>
        <p:cNvGrpSpPr/>
        <p:nvPr/>
      </p:nvGrpSpPr>
      <p:grpSpPr/>
      <p:sp>
        <p:nvSpPr>
          <p:cNvPr id="4098" name="Line 87"/>
          <p:cNvSpPr/>
          <p:nvPr/>
        </p:nvSpPr>
        <p:spPr>
          <a:xfrm>
            <a:off x="225425" y="1054100"/>
            <a:ext cx="7461250" cy="0"/>
          </a:xfrm>
          <a:prstGeom prst="line">
            <a:avLst/>
          </a:prstGeom>
          <a:ln w="38100" cap="flat" cmpd="sng">
            <a:solidFill>
              <a:srgbClr val="003366"/>
            </a:solidFill>
            <a:prstDash val="solid"/>
            <a:roun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5pPr>
      <a:lvl6pPr marL="4572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6pPr>
      <a:lvl7pPr marL="9144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7pPr>
      <a:lvl8pPr marL="13716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8pPr>
      <a:lvl9pPr marL="18288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3"/>
          <a:stretch>
            <a:fillRect/>
          </a:stretch>
        </a:blipFill>
        <a:effectLst/>
      </p:bgPr>
    </p:bg>
    <p:spTree>
      <p:nvGrpSpPr>
        <p:cNvPr id="1" name=""/>
        <p:cNvGrpSpPr/>
        <p:nvPr/>
      </p:nvGrpSpPr>
      <p:grpSpPr/>
      <p:sp>
        <p:nvSpPr>
          <p:cNvPr id="5122" name="Line 87"/>
          <p:cNvSpPr/>
          <p:nvPr/>
        </p:nvSpPr>
        <p:spPr>
          <a:xfrm>
            <a:off x="225425" y="1054100"/>
            <a:ext cx="7461250" cy="0"/>
          </a:xfrm>
          <a:prstGeom prst="line">
            <a:avLst/>
          </a:prstGeom>
          <a:ln w="38100" cap="flat" cmpd="sng">
            <a:solidFill>
              <a:srgbClr val="003366"/>
            </a:solidFill>
            <a:prstDash val="solid"/>
            <a:roun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5pPr>
      <a:lvl6pPr marL="4572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6pPr>
      <a:lvl7pPr marL="9144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7pPr>
      <a:lvl8pPr marL="13716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8pPr>
      <a:lvl9pPr marL="18288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104.xml.rels><?xml version="1.0" encoding="UTF-8" standalone="yes"?>
<Relationships xmlns="http://schemas.openxmlformats.org/package/2006/relationships"><Relationship Id="rId9" Type="http://schemas.openxmlformats.org/officeDocument/2006/relationships/tags" Target="../tags/tag13.xml"/><Relationship Id="rId82" Type="http://schemas.openxmlformats.org/officeDocument/2006/relationships/slideLayout" Target="../slideLayouts/slideLayout13.xml"/><Relationship Id="rId81" Type="http://schemas.openxmlformats.org/officeDocument/2006/relationships/tags" Target="../tags/tag85.xml"/><Relationship Id="rId80" Type="http://schemas.openxmlformats.org/officeDocument/2006/relationships/tags" Target="../tags/tag84.xml"/><Relationship Id="rId8" Type="http://schemas.openxmlformats.org/officeDocument/2006/relationships/tags" Target="../tags/tag12.xml"/><Relationship Id="rId79" Type="http://schemas.openxmlformats.org/officeDocument/2006/relationships/tags" Target="../tags/tag83.xml"/><Relationship Id="rId78" Type="http://schemas.openxmlformats.org/officeDocument/2006/relationships/tags" Target="../tags/tag82.xml"/><Relationship Id="rId77" Type="http://schemas.openxmlformats.org/officeDocument/2006/relationships/tags" Target="../tags/tag81.xml"/><Relationship Id="rId76" Type="http://schemas.openxmlformats.org/officeDocument/2006/relationships/tags" Target="../tags/tag80.xml"/><Relationship Id="rId75" Type="http://schemas.openxmlformats.org/officeDocument/2006/relationships/tags" Target="../tags/tag79.xml"/><Relationship Id="rId74" Type="http://schemas.openxmlformats.org/officeDocument/2006/relationships/tags" Target="../tags/tag78.xml"/><Relationship Id="rId73" Type="http://schemas.openxmlformats.org/officeDocument/2006/relationships/tags" Target="../tags/tag77.xml"/><Relationship Id="rId72" Type="http://schemas.openxmlformats.org/officeDocument/2006/relationships/tags" Target="../tags/tag76.xml"/><Relationship Id="rId71" Type="http://schemas.openxmlformats.org/officeDocument/2006/relationships/tags" Target="../tags/tag75.xml"/><Relationship Id="rId70" Type="http://schemas.openxmlformats.org/officeDocument/2006/relationships/tags" Target="../tags/tag74.xml"/><Relationship Id="rId7" Type="http://schemas.openxmlformats.org/officeDocument/2006/relationships/tags" Target="../tags/tag11.xml"/><Relationship Id="rId69" Type="http://schemas.openxmlformats.org/officeDocument/2006/relationships/tags" Target="../tags/tag73.xml"/><Relationship Id="rId68" Type="http://schemas.openxmlformats.org/officeDocument/2006/relationships/tags" Target="../tags/tag72.xml"/><Relationship Id="rId67" Type="http://schemas.openxmlformats.org/officeDocument/2006/relationships/tags" Target="../tags/tag71.xml"/><Relationship Id="rId66" Type="http://schemas.openxmlformats.org/officeDocument/2006/relationships/tags" Target="../tags/tag70.xml"/><Relationship Id="rId65" Type="http://schemas.openxmlformats.org/officeDocument/2006/relationships/tags" Target="../tags/tag69.xml"/><Relationship Id="rId64" Type="http://schemas.openxmlformats.org/officeDocument/2006/relationships/tags" Target="../tags/tag68.xml"/><Relationship Id="rId63" Type="http://schemas.openxmlformats.org/officeDocument/2006/relationships/tags" Target="../tags/tag67.xml"/><Relationship Id="rId62" Type="http://schemas.openxmlformats.org/officeDocument/2006/relationships/tags" Target="../tags/tag66.xml"/><Relationship Id="rId61" Type="http://schemas.openxmlformats.org/officeDocument/2006/relationships/tags" Target="../tags/tag65.xml"/><Relationship Id="rId60" Type="http://schemas.openxmlformats.org/officeDocument/2006/relationships/tags" Target="../tags/tag64.xml"/><Relationship Id="rId6" Type="http://schemas.openxmlformats.org/officeDocument/2006/relationships/tags" Target="../tags/tag10.xml"/><Relationship Id="rId59" Type="http://schemas.openxmlformats.org/officeDocument/2006/relationships/tags" Target="../tags/tag63.xml"/><Relationship Id="rId58" Type="http://schemas.openxmlformats.org/officeDocument/2006/relationships/tags" Target="../tags/tag62.xml"/><Relationship Id="rId57" Type="http://schemas.openxmlformats.org/officeDocument/2006/relationships/tags" Target="../tags/tag61.xml"/><Relationship Id="rId56" Type="http://schemas.openxmlformats.org/officeDocument/2006/relationships/tags" Target="../tags/tag60.xml"/><Relationship Id="rId55" Type="http://schemas.openxmlformats.org/officeDocument/2006/relationships/tags" Target="../tags/tag59.xml"/><Relationship Id="rId54" Type="http://schemas.openxmlformats.org/officeDocument/2006/relationships/tags" Target="../tags/tag58.xml"/><Relationship Id="rId53" Type="http://schemas.openxmlformats.org/officeDocument/2006/relationships/tags" Target="../tags/tag57.xml"/><Relationship Id="rId52" Type="http://schemas.openxmlformats.org/officeDocument/2006/relationships/tags" Target="../tags/tag56.xml"/><Relationship Id="rId51" Type="http://schemas.openxmlformats.org/officeDocument/2006/relationships/tags" Target="../tags/tag55.xml"/><Relationship Id="rId50" Type="http://schemas.openxmlformats.org/officeDocument/2006/relationships/tags" Target="../tags/tag54.xml"/><Relationship Id="rId5" Type="http://schemas.openxmlformats.org/officeDocument/2006/relationships/tags" Target="../tags/tag9.xml"/><Relationship Id="rId49" Type="http://schemas.openxmlformats.org/officeDocument/2006/relationships/tags" Target="../tags/tag53.xml"/><Relationship Id="rId48" Type="http://schemas.openxmlformats.org/officeDocument/2006/relationships/tags" Target="../tags/tag52.xml"/><Relationship Id="rId47" Type="http://schemas.openxmlformats.org/officeDocument/2006/relationships/tags" Target="../tags/tag51.xml"/><Relationship Id="rId46" Type="http://schemas.openxmlformats.org/officeDocument/2006/relationships/tags" Target="../tags/tag50.xml"/><Relationship Id="rId45" Type="http://schemas.openxmlformats.org/officeDocument/2006/relationships/tags" Target="../tags/tag49.xml"/><Relationship Id="rId44" Type="http://schemas.openxmlformats.org/officeDocument/2006/relationships/tags" Target="../tags/tag48.xml"/><Relationship Id="rId43" Type="http://schemas.openxmlformats.org/officeDocument/2006/relationships/tags" Target="../tags/tag47.xml"/><Relationship Id="rId42" Type="http://schemas.openxmlformats.org/officeDocument/2006/relationships/tags" Target="../tags/tag46.xml"/><Relationship Id="rId41" Type="http://schemas.openxmlformats.org/officeDocument/2006/relationships/tags" Target="../tags/tag45.xml"/><Relationship Id="rId40" Type="http://schemas.openxmlformats.org/officeDocument/2006/relationships/tags" Target="../tags/tag44.xml"/><Relationship Id="rId4" Type="http://schemas.openxmlformats.org/officeDocument/2006/relationships/tags" Target="../tags/tag8.xml"/><Relationship Id="rId39" Type="http://schemas.openxmlformats.org/officeDocument/2006/relationships/tags" Target="../tags/tag43.xml"/><Relationship Id="rId38" Type="http://schemas.openxmlformats.org/officeDocument/2006/relationships/tags" Target="../tags/tag42.xml"/><Relationship Id="rId37" Type="http://schemas.openxmlformats.org/officeDocument/2006/relationships/tags" Target="../tags/tag41.xml"/><Relationship Id="rId36" Type="http://schemas.openxmlformats.org/officeDocument/2006/relationships/tags" Target="../tags/tag40.xml"/><Relationship Id="rId35" Type="http://schemas.openxmlformats.org/officeDocument/2006/relationships/tags" Target="../tags/tag39.xml"/><Relationship Id="rId34" Type="http://schemas.openxmlformats.org/officeDocument/2006/relationships/tags" Target="../tags/tag38.xml"/><Relationship Id="rId33" Type="http://schemas.openxmlformats.org/officeDocument/2006/relationships/tags" Target="../tags/tag37.xml"/><Relationship Id="rId32" Type="http://schemas.openxmlformats.org/officeDocument/2006/relationships/tags" Target="../tags/tag36.xml"/><Relationship Id="rId31" Type="http://schemas.openxmlformats.org/officeDocument/2006/relationships/tags" Target="../tags/tag35.xml"/><Relationship Id="rId30" Type="http://schemas.openxmlformats.org/officeDocument/2006/relationships/tags" Target="../tags/tag34.xml"/><Relationship Id="rId3" Type="http://schemas.openxmlformats.org/officeDocument/2006/relationships/tags" Target="../tags/tag7.xml"/><Relationship Id="rId29" Type="http://schemas.openxmlformats.org/officeDocument/2006/relationships/tags" Target="../tags/tag33.xml"/><Relationship Id="rId28" Type="http://schemas.openxmlformats.org/officeDocument/2006/relationships/tags" Target="../tags/tag32.xml"/><Relationship Id="rId27" Type="http://schemas.openxmlformats.org/officeDocument/2006/relationships/tags" Target="../tags/tag31.xml"/><Relationship Id="rId26" Type="http://schemas.openxmlformats.org/officeDocument/2006/relationships/tags" Target="../tags/tag30.xml"/><Relationship Id="rId25" Type="http://schemas.openxmlformats.org/officeDocument/2006/relationships/tags" Target="../tags/tag29.xml"/><Relationship Id="rId24" Type="http://schemas.openxmlformats.org/officeDocument/2006/relationships/tags" Target="../tags/tag28.xml"/><Relationship Id="rId23" Type="http://schemas.openxmlformats.org/officeDocument/2006/relationships/tags" Target="../tags/tag27.xml"/><Relationship Id="rId22" Type="http://schemas.openxmlformats.org/officeDocument/2006/relationships/tags" Target="../tags/tag26.xml"/><Relationship Id="rId21" Type="http://schemas.openxmlformats.org/officeDocument/2006/relationships/tags" Target="../tags/tag25.xml"/><Relationship Id="rId20" Type="http://schemas.openxmlformats.org/officeDocument/2006/relationships/tags" Target="../tags/tag24.xml"/><Relationship Id="rId2" Type="http://schemas.openxmlformats.org/officeDocument/2006/relationships/tags" Target="../tags/tag6.xml"/><Relationship Id="rId19" Type="http://schemas.openxmlformats.org/officeDocument/2006/relationships/tags" Target="../tags/tag23.xml"/><Relationship Id="rId18" Type="http://schemas.openxmlformats.org/officeDocument/2006/relationships/tags" Target="../tags/tag22.xml"/><Relationship Id="rId17" Type="http://schemas.openxmlformats.org/officeDocument/2006/relationships/tags" Target="../tags/tag21.xml"/><Relationship Id="rId16" Type="http://schemas.openxmlformats.org/officeDocument/2006/relationships/tags" Target="../tags/tag20.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5.xml"/></Relationships>
</file>

<file path=ppt/slides/_rels/slide105.xml.rels><?xml version="1.0" encoding="UTF-8" standalone="yes"?>
<Relationships xmlns="http://schemas.openxmlformats.org/package/2006/relationships"><Relationship Id="rId9" Type="http://schemas.openxmlformats.org/officeDocument/2006/relationships/image" Target="../media/image61.wmf"/><Relationship Id="rId8" Type="http://schemas.openxmlformats.org/officeDocument/2006/relationships/oleObject" Target="../embeddings/oleObject13.bin"/><Relationship Id="rId7" Type="http://schemas.openxmlformats.org/officeDocument/2006/relationships/tags" Target="../tags/tag88.xml"/><Relationship Id="rId6" Type="http://schemas.openxmlformats.org/officeDocument/2006/relationships/image" Target="../media/image60.wmf"/><Relationship Id="rId5" Type="http://schemas.openxmlformats.org/officeDocument/2006/relationships/oleObject" Target="../embeddings/oleObject12.bin"/><Relationship Id="rId4" Type="http://schemas.openxmlformats.org/officeDocument/2006/relationships/tags" Target="../tags/tag87.xml"/><Relationship Id="rId3" Type="http://schemas.openxmlformats.org/officeDocument/2006/relationships/image" Target="../media/image59.wmf"/><Relationship Id="rId2" Type="http://schemas.openxmlformats.org/officeDocument/2006/relationships/oleObject" Target="../embeddings/oleObject11.bin"/><Relationship Id="rId12" Type="http://schemas.openxmlformats.org/officeDocument/2006/relationships/vmlDrawing" Target="../drawings/vmlDrawing11.vml"/><Relationship Id="rId11" Type="http://schemas.openxmlformats.org/officeDocument/2006/relationships/slideLayout" Target="../slideLayouts/slideLayout13.xml"/><Relationship Id="rId10" Type="http://schemas.openxmlformats.org/officeDocument/2006/relationships/image" Target="../media/image62.png"/><Relationship Id="rId1" Type="http://schemas.openxmlformats.org/officeDocument/2006/relationships/tags" Target="../tags/tag8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3.wmf"/><Relationship Id="rId1" Type="http://schemas.openxmlformats.org/officeDocument/2006/relationships/oleObject" Target="../embeddings/oleObject1.bin"/></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3.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4.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4.wmf"/><Relationship Id="rId1"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5.wmf"/><Relationship Id="rId1"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6.wmf"/><Relationship Id="rId1" Type="http://schemas.openxmlformats.org/officeDocument/2006/relationships/oleObject" Target="../embeddings/oleObject4.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5.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8.wmf"/><Relationship Id="rId1" Type="http://schemas.openxmlformats.org/officeDocument/2006/relationships/oleObject" Target="../embeddings/oleObject6.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15.jpeg"/><Relationship Id="rId3" Type="http://schemas.openxmlformats.org/officeDocument/2006/relationships/tags" Target="../tags/tag3.xml"/><Relationship Id="rId2" Type="http://schemas.openxmlformats.org/officeDocument/2006/relationships/image" Target="../media/image14.wmf"/><Relationship Id="rId1" Type="http://schemas.openxmlformats.org/officeDocument/2006/relationships/oleObject" Target="../embeddings/oleObject7.bin"/></Relationships>
</file>

<file path=ppt/slides/_rels/slide62.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16.wmf"/><Relationship Id="rId1" Type="http://schemas.openxmlformats.org/officeDocument/2006/relationships/oleObject" Target="../embeddings/oleObject8.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17.wmf"/><Relationship Id="rId1" Type="http://schemas.openxmlformats.org/officeDocument/2006/relationships/oleObject" Target="../embeddings/oleObject9.bin"/></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8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91.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43.wmf"/><Relationship Id="rId1" Type="http://schemas.openxmlformats.org/officeDocument/2006/relationships/oleObject" Target="../embeddings/oleObject10.bin"/></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tags" Target="../tags/tag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5"/>
          <p:cNvSpPr txBox="1">
            <a:spLocks noGrp="1"/>
          </p:cNvSpPr>
          <p:nvPr>
            <p:ph type="sldNum" sz="quarter" idx="4294967295"/>
          </p:nvPr>
        </p:nvSpPr>
        <p:spPr>
          <a:xfrm>
            <a:off x="7239000" y="6248400"/>
            <a:ext cx="1905000" cy="457200"/>
          </a:xfrm>
          <a:prstGeom prst="rect">
            <a:avLst/>
          </a:prstGeom>
          <a:noFill/>
          <a:ln w="9525">
            <a:noFill/>
          </a:ln>
        </p:spPr>
        <p:txBody>
          <a:bodyPr anchor="t"/>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accent2"/>
                </a:solidFill>
                <a:latin typeface="Arial" panose="020B0604020202020204" pitchFamily="34" charset="0"/>
                <a:ea typeface="华文行楷" panose="02010800040101010101" pitchFamily="2"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5" name="文本框 4"/>
          <p:cNvSpPr txBox="1"/>
          <p:nvPr/>
        </p:nvSpPr>
        <p:spPr>
          <a:xfrm>
            <a:off x="539750" y="1917065"/>
            <a:ext cx="8336280" cy="2707005"/>
          </a:xfrm>
          <a:prstGeom prst="rect">
            <a:avLst/>
          </a:prstGeom>
          <a:noFill/>
        </p:spPr>
        <p:txBody>
          <a:bodyPr wrap="square" rtlCol="0" anchor="t">
            <a:spAutoFit/>
          </a:bodyPr>
          <a:p>
            <a:pPr marL="0" marR="0" lvl="0" indent="0" algn="l" defTabSz="914400" rtl="0" eaLnBrk="1" fontAlgn="base" latinLnBrk="0" hangingPunct="1">
              <a:lnSpc>
                <a:spcPct val="100000"/>
              </a:lnSpc>
              <a:spcBef>
                <a:spcPct val="0"/>
              </a:spcBef>
              <a:spcAft>
                <a:spcPct val="0"/>
              </a:spcAft>
              <a:buClrTx/>
              <a:buSzTx/>
              <a:buFontTx/>
              <a:buNone/>
              <a:defRPr/>
            </a:pPr>
            <a:r>
              <a:rPr lang="zh-CN" altLang="en-US" sz="3600" b="1" kern="0" noProof="0" dirty="0">
                <a:ln>
                  <a:noFill/>
                </a:ln>
                <a:solidFill>
                  <a:srgbClr val="CC0000"/>
                </a:solidFill>
                <a:effectLst/>
                <a:uLnTx/>
                <a:uFillTx/>
                <a:latin typeface="微软雅黑" panose="020B0503020204020204" charset="-122"/>
                <a:ea typeface="微软雅黑" panose="020B0503020204020204" charset="-122"/>
                <a:cs typeface="Times New Roman" panose="02020603050405020304" pitchFamily="18" charset="0"/>
                <a:sym typeface="+mn-ea"/>
              </a:rPr>
              <a:t>中国计算机学会</a:t>
            </a:r>
            <a:br>
              <a:rPr lang="zh-CN" altLang="en-US" sz="3600" b="1" kern="0" noProof="0" dirty="0">
                <a:ln>
                  <a:noFill/>
                </a:ln>
                <a:solidFill>
                  <a:srgbClr val="CC0000"/>
                </a:solidFill>
                <a:effectLst/>
                <a:uLnTx/>
                <a:uFillTx/>
                <a:latin typeface="微软雅黑" panose="020B0503020204020204" charset="-122"/>
                <a:ea typeface="微软雅黑" panose="020B0503020204020204" charset="-122"/>
                <a:cs typeface="Times New Roman" panose="02020603050405020304" pitchFamily="18" charset="0"/>
                <a:sym typeface="+mn-ea"/>
              </a:rPr>
            </a:br>
            <a:r>
              <a:rPr lang="zh-CN" altLang="en-US" sz="3600" b="1" kern="0" noProof="0" dirty="0">
                <a:ln>
                  <a:noFill/>
                </a:ln>
                <a:solidFill>
                  <a:srgbClr val="CC0000"/>
                </a:solidFill>
                <a:effectLst/>
                <a:uLnTx/>
                <a:uFillTx/>
                <a:latin typeface="微软雅黑" panose="020B0503020204020204" charset="-122"/>
                <a:ea typeface="微软雅黑" panose="020B0503020204020204" charset="-122"/>
                <a:cs typeface="Times New Roman" panose="02020603050405020304" pitchFamily="18" charset="0"/>
                <a:sym typeface="+mn-ea"/>
              </a:rPr>
              <a:t>“21世纪大学本科计算机专业系列教材”</a:t>
            </a:r>
            <a:br>
              <a:rPr lang="zh-CN" altLang="en-US" sz="3200" b="1" kern="0" noProof="0" dirty="0">
                <a:ln>
                  <a:noFill/>
                </a:ln>
                <a:solidFill>
                  <a:srgbClr val="CC0000"/>
                </a:solidFill>
                <a:effectLst/>
                <a:uLnTx/>
                <a:uFillTx/>
                <a:latin typeface="微软雅黑" panose="020B0503020204020204" charset="-122"/>
                <a:ea typeface="微软雅黑" panose="020B0503020204020204" charset="-122"/>
                <a:cs typeface="Times New Roman" panose="02020603050405020304" pitchFamily="18" charset="0"/>
                <a:sym typeface="+mn-ea"/>
              </a:rPr>
            </a:br>
            <a:br>
              <a:rPr lang="zh-CN" altLang="en-US" sz="3200" b="1" kern="0" noProof="0" dirty="0">
                <a:ln>
                  <a:noFill/>
                </a:ln>
                <a:solidFill>
                  <a:srgbClr val="CC0000"/>
                </a:solidFill>
                <a:effectLst/>
                <a:uLnTx/>
                <a:uFillTx/>
                <a:latin typeface="微软雅黑" panose="020B0503020204020204" charset="-122"/>
                <a:ea typeface="微软雅黑" panose="020B0503020204020204" charset="-122"/>
                <a:cs typeface="Times New Roman" panose="02020603050405020304" pitchFamily="18" charset="0"/>
                <a:sym typeface="+mn-ea"/>
              </a:rPr>
            </a:br>
            <a:r>
              <a:rPr lang="zh-CN" altLang="en-US" sz="6600" b="1" kern="0" noProof="0" dirty="0">
                <a:ln>
                  <a:noFill/>
                </a:ln>
                <a:solidFill>
                  <a:schemeClr val="tx2"/>
                </a:solidFill>
                <a:effectLst>
                  <a:outerShdw blurRad="38100" dist="38100" dir="2700000" algn="tl">
                    <a:srgbClr val="C0C0C0"/>
                  </a:outerShdw>
                </a:effectLst>
                <a:uLnTx/>
                <a:uFillTx/>
                <a:latin typeface="微软雅黑" panose="020B0503020204020204" charset="-122"/>
                <a:ea typeface="微软雅黑" panose="020B0503020204020204" charset="-122"/>
                <a:cs typeface="Times New Roman" panose="02020603050405020304" pitchFamily="18" charset="0"/>
                <a:sym typeface="+mn-ea"/>
              </a:rPr>
              <a:t>计算机组成原理</a:t>
            </a:r>
            <a:endParaRPr lang="zh-CN" altLang="en-US" sz="6600" b="1" kern="0" noProof="0" dirty="0">
              <a:ln>
                <a:noFill/>
              </a:ln>
              <a:solidFill>
                <a:schemeClr val="tx2"/>
              </a:solidFill>
              <a:effectLst>
                <a:outerShdw blurRad="38100" dist="38100" dir="2700000" algn="tl">
                  <a:srgbClr val="C0C0C0"/>
                </a:outerShdw>
              </a:effectLst>
              <a:uLnTx/>
              <a:uFillTx/>
              <a:latin typeface="微软雅黑" panose="020B0503020204020204" charset="-122"/>
              <a:ea typeface="微软雅黑" panose="020B0503020204020204" charset="-122"/>
              <a:cs typeface="Times New Roman" panose="02020603050405020304" pitchFamily="18" charset="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6.1.3 CPU</a:t>
            </a:r>
            <a:r>
              <a:rPr lang="zh-CN" altLang="en-US" dirty="0">
                <a:latin typeface="Times New Roman" panose="02020603050405020304" pitchFamily="18" charset="0"/>
              </a:rPr>
              <a:t>的组成</a:t>
            </a:r>
            <a:endParaRPr lang="zh-CN" altLang="en-US" dirty="0">
              <a:latin typeface="Times New Roman" panose="02020603050405020304" pitchFamily="18" charset="0"/>
              <a:ea typeface="Times New Roman" panose="02020603050405020304" pitchFamily="18" charset="0"/>
            </a:endParaRPr>
          </a:p>
        </p:txBody>
      </p:sp>
      <p:sp>
        <p:nvSpPr>
          <p:cNvPr id="22530" name="内容占位符 2"/>
          <p:cNvSpPr>
            <a:spLocks noGrp="1"/>
          </p:cNvSpPr>
          <p:nvPr>
            <p:ph idx="1"/>
          </p:nvPr>
        </p:nvSpPr>
        <p:spPr>
          <a:xfrm>
            <a:off x="457200" y="1417638"/>
            <a:ext cx="8229600" cy="4954587"/>
          </a:xfrm>
          <a:noFill/>
          <a:ln>
            <a:noFill/>
          </a:ln>
        </p:spPr>
        <p:txBody>
          <a:bodyPr anchor="t"/>
          <a:p>
            <a:pPr eaLnBrk="1" hangingPunct="1">
              <a:spcBef>
                <a:spcPts val="1800"/>
              </a:spcBef>
            </a:pPr>
            <a:r>
              <a:rPr lang="zh-CN" altLang="en-US" dirty="0">
                <a:latin typeface="Times New Roman" panose="02020603050405020304" pitchFamily="18" charset="0"/>
              </a:rPr>
              <a:t> </a:t>
            </a:r>
            <a:r>
              <a:rPr lang="en-US" altLang="zh-CN" dirty="0">
                <a:latin typeface="Times New Roman" panose="02020603050405020304" pitchFamily="18" charset="0"/>
              </a:rPr>
              <a:t>CPU</a:t>
            </a:r>
            <a:r>
              <a:rPr lang="zh-CN" altLang="en-US" dirty="0">
                <a:latin typeface="Times New Roman" panose="02020603050405020304" pitchFamily="18" charset="0"/>
              </a:rPr>
              <a:t>由运算器和控制器两大部分组成。</a:t>
            </a:r>
            <a:endParaRPr lang="zh-CN" altLang="en-US" dirty="0">
              <a:latin typeface="Times New Roman" panose="02020603050405020304" pitchFamily="18" charset="0"/>
            </a:endParaRPr>
          </a:p>
          <a:p>
            <a:pPr eaLnBrk="1" hangingPunct="1">
              <a:spcBef>
                <a:spcPts val="1800"/>
              </a:spcBef>
            </a:pPr>
            <a:r>
              <a:rPr lang="zh-CN" altLang="en-US" dirty="0">
                <a:latin typeface="Times New Roman" panose="02020603050405020304" pitchFamily="18" charset="0"/>
              </a:rPr>
              <a:t>控制器的主要功能：</a:t>
            </a:r>
            <a:endParaRPr lang="zh-CN" altLang="en-US"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rPr>
              <a:t>从主存</a:t>
            </a:r>
            <a:r>
              <a:rPr lang="zh-CN" altLang="en-US" sz="2400" dirty="0">
                <a:solidFill>
                  <a:srgbClr val="FF0000"/>
                </a:solidFill>
                <a:latin typeface="Times New Roman" panose="02020603050405020304" pitchFamily="18" charset="0"/>
              </a:rPr>
              <a:t>取出一条指令</a:t>
            </a:r>
            <a:r>
              <a:rPr lang="zh-CN" altLang="en-US" sz="2400" dirty="0">
                <a:latin typeface="Times New Roman" panose="02020603050405020304" pitchFamily="18" charset="0"/>
              </a:rPr>
              <a:t>，指出下一条指令的位置；</a:t>
            </a:r>
            <a:endParaRPr lang="zh-CN" altLang="en-US" sz="2400"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rPr>
              <a:t>对指令进行</a:t>
            </a:r>
            <a:r>
              <a:rPr lang="zh-CN" altLang="en-US" sz="2400" dirty="0">
                <a:solidFill>
                  <a:srgbClr val="FF0000"/>
                </a:solidFill>
                <a:latin typeface="Times New Roman" panose="02020603050405020304" pitchFamily="18" charset="0"/>
              </a:rPr>
              <a:t>译码或测试</a:t>
            </a:r>
            <a:r>
              <a:rPr lang="zh-CN" altLang="en-US" sz="2400" dirty="0">
                <a:latin typeface="Times New Roman" panose="02020603050405020304" pitchFamily="18" charset="0"/>
              </a:rPr>
              <a:t>，产生相应的操作控制信号；</a:t>
            </a:r>
            <a:endParaRPr lang="zh-CN" altLang="en-US" sz="2400" dirty="0">
              <a:latin typeface="Times New Roman" panose="02020603050405020304" pitchFamily="18" charset="0"/>
            </a:endParaRPr>
          </a:p>
          <a:p>
            <a:pPr lvl="1" eaLnBrk="1" hangingPunct="1">
              <a:spcBef>
                <a:spcPts val="1200"/>
              </a:spcBef>
            </a:pPr>
            <a:r>
              <a:rPr lang="zh-CN" altLang="en-US" sz="2400" dirty="0">
                <a:solidFill>
                  <a:srgbClr val="FF0000"/>
                </a:solidFill>
                <a:latin typeface="Times New Roman" panose="02020603050405020304" pitchFamily="18" charset="0"/>
              </a:rPr>
              <a:t>指挥并控制</a:t>
            </a:r>
            <a:r>
              <a:rPr lang="en-US" altLang="zh-CN" sz="2400" dirty="0">
                <a:latin typeface="Times New Roman" panose="02020603050405020304" pitchFamily="18" charset="0"/>
              </a:rPr>
              <a:t>CPU</a:t>
            </a:r>
            <a:r>
              <a:rPr lang="zh-CN" altLang="en-US" sz="2400" dirty="0">
                <a:latin typeface="Times New Roman" panose="02020603050405020304" pitchFamily="18" charset="0"/>
              </a:rPr>
              <a:t>、主存和</a:t>
            </a:r>
            <a:r>
              <a:rPr lang="en-US" altLang="zh-CN" sz="2400" dirty="0">
                <a:latin typeface="Times New Roman" panose="02020603050405020304" pitchFamily="18" charset="0"/>
              </a:rPr>
              <a:t>I/O</a:t>
            </a:r>
            <a:r>
              <a:rPr lang="zh-CN" altLang="en-US" sz="2400" dirty="0">
                <a:latin typeface="Times New Roman" panose="02020603050405020304" pitchFamily="18" charset="0"/>
              </a:rPr>
              <a:t>设备之间的数据流动；</a:t>
            </a:r>
            <a:endParaRPr lang="zh-CN" altLang="en-US" sz="2400" dirty="0">
              <a:latin typeface="Times New Roman" panose="02020603050405020304" pitchFamily="18" charset="0"/>
            </a:endParaRPr>
          </a:p>
          <a:p>
            <a:pPr eaLnBrk="1" hangingPunct="1">
              <a:spcBef>
                <a:spcPts val="1800"/>
              </a:spcBef>
            </a:pPr>
            <a:r>
              <a:rPr lang="zh-CN" altLang="en-US" dirty="0">
                <a:latin typeface="Times New Roman" panose="02020603050405020304" pitchFamily="18" charset="0"/>
              </a:rPr>
              <a:t>运算器的主要功能：</a:t>
            </a:r>
            <a:endParaRPr lang="zh-CN" altLang="en-US"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rPr>
              <a:t>执行所有的</a:t>
            </a:r>
            <a:r>
              <a:rPr lang="zh-CN" altLang="en-US" sz="2400" dirty="0">
                <a:solidFill>
                  <a:srgbClr val="FF0000"/>
                </a:solidFill>
                <a:latin typeface="Times New Roman" panose="02020603050405020304" pitchFamily="18" charset="0"/>
              </a:rPr>
              <a:t>算术运算</a:t>
            </a:r>
            <a:r>
              <a:rPr lang="zh-CN" altLang="en-US" sz="2400" dirty="0">
                <a:latin typeface="Times New Roman" panose="02020603050405020304" pitchFamily="18" charset="0"/>
              </a:rPr>
              <a:t>；</a:t>
            </a:r>
            <a:endParaRPr lang="zh-CN" altLang="en-US" sz="2400"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rPr>
              <a:t>执行所有的</a:t>
            </a:r>
            <a:r>
              <a:rPr lang="zh-CN" altLang="en-US" sz="2400" dirty="0">
                <a:solidFill>
                  <a:srgbClr val="FF0000"/>
                </a:solidFill>
                <a:latin typeface="Times New Roman" panose="02020603050405020304" pitchFamily="18" charset="0"/>
              </a:rPr>
              <a:t>逻辑运算</a:t>
            </a:r>
            <a:r>
              <a:rPr lang="zh-CN" altLang="en-US" sz="2400" dirty="0">
                <a:latin typeface="Times New Roman" panose="02020603050405020304" pitchFamily="18" charset="0"/>
              </a:rPr>
              <a:t>，并进行逻辑测试。</a:t>
            </a:r>
            <a:endParaRPr lang="zh-CN" altLang="en-US" sz="24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指令执行过程</a:t>
            </a:r>
            <a:r>
              <a:rPr lang="en-US" altLang="zh-CN">
                <a:sym typeface="+mn-ea"/>
              </a:rPr>
              <a:t>-</a:t>
            </a:r>
            <a:r>
              <a:rPr lang="zh-CN" altLang="en-US">
                <a:sym typeface="+mn-ea"/>
              </a:rPr>
              <a:t>流水</a:t>
            </a:r>
            <a:r>
              <a:rPr lang="zh-CN" altLang="en-US">
                <a:sym typeface="+mn-ea"/>
              </a:rPr>
              <a:t>执行</a:t>
            </a:r>
            <a:endParaRPr lang="zh-CN" altLang="en-US">
              <a:sym typeface="+mn-ea"/>
            </a:endParaRPr>
          </a:p>
        </p:txBody>
      </p:sp>
      <p:pic>
        <p:nvPicPr>
          <p:cNvPr id="45" name="图片 44"/>
          <p:cNvPicPr>
            <a:picLocks noChangeAspect="1"/>
          </p:cNvPicPr>
          <p:nvPr/>
        </p:nvPicPr>
        <p:blipFill>
          <a:blip r:embed="rId1"/>
          <a:stretch>
            <a:fillRect/>
          </a:stretch>
        </p:blipFill>
        <p:spPr>
          <a:xfrm>
            <a:off x="431800" y="1845310"/>
            <a:ext cx="8280400" cy="2451100"/>
          </a:xfrm>
          <a:prstGeom prst="rect">
            <a:avLst/>
          </a:prstGeom>
        </p:spPr>
      </p:pic>
      <p:sp>
        <p:nvSpPr>
          <p:cNvPr id="46" name="TextBox 51"/>
          <p:cNvSpPr txBox="1"/>
          <p:nvPr/>
        </p:nvSpPr>
        <p:spPr>
          <a:xfrm>
            <a:off x="502920" y="4365308"/>
            <a:ext cx="8208963" cy="1476375"/>
          </a:xfrm>
          <a:prstGeom prst="rect">
            <a:avLst/>
          </a:prstGeom>
          <a:noFill/>
          <a:ln w="9525">
            <a:noFill/>
          </a:ln>
        </p:spPr>
        <p:txBody>
          <a:bodyPr>
            <a:spAutoFit/>
          </a:bodyPr>
          <a:p>
            <a:pPr>
              <a:lnSpc>
                <a:spcPct val="150000"/>
              </a:lnSpc>
              <a:buFont typeface="Wingdings" panose="05000000000000000000" pitchFamily="2" charset="2"/>
              <a:buChar char="l"/>
            </a:pP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所有的流水级花费一个时钟周期的时间；</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pitchFamily="2" charset="2"/>
              <a:buChar char="l"/>
            </a:pP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理想情况下：</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endParaRPr>
          </a:p>
          <a:p>
            <a:pPr lvl="1" eaLnBrk="1" hangingPunct="1">
              <a:lnSpc>
                <a:spcPct val="150000"/>
              </a:lnSpc>
            </a:pP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指令执行时间（流水线）</a:t>
            </a:r>
            <a:r>
              <a:rPr lang="en-US" altLang="zh-CN" sz="2000" b="1"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指令执行时间（非流水线）</a:t>
            </a:r>
            <a:r>
              <a:rPr lang="en-US" altLang="zh-CN" sz="2000" b="1"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流水线级数</a:t>
            </a:r>
            <a:endParaRPr lang="zh-CN" altLang="en-US" sz="20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标题 1"/>
          <p:cNvSpPr>
            <a:spLocks noGrp="1"/>
          </p:cNvSpPr>
          <p:nvPr>
            <p:ph type="title"/>
          </p:nvPr>
        </p:nvSpPr>
        <p:spPr>
          <a:noFill/>
          <a:ln>
            <a:noFill/>
          </a:ln>
        </p:spPr>
        <p:txBody>
          <a:bodyPr anchor="t"/>
          <a:p>
            <a:r>
              <a:rPr lang="en-US" altLang="zh-CN" dirty="0">
                <a:latin typeface="Times New Roman" panose="02020603050405020304" pitchFamily="18" charset="0"/>
              </a:rPr>
              <a:t>2.</a:t>
            </a:r>
            <a:r>
              <a:rPr lang="zh-CN" altLang="en-US" dirty="0">
                <a:latin typeface="Times New Roman" panose="02020603050405020304" pitchFamily="18" charset="0"/>
              </a:rPr>
              <a:t>流水线分类</a:t>
            </a:r>
            <a:endParaRPr lang="zh-CN" altLang="en-US" sz="2800" dirty="0">
              <a:latin typeface="Times New Roman" panose="02020603050405020304" pitchFamily="18" charset="0"/>
              <a:ea typeface="Times New Roman" panose="02020603050405020304" pitchFamily="18" charset="0"/>
            </a:endParaRPr>
          </a:p>
        </p:txBody>
      </p:sp>
      <p:sp>
        <p:nvSpPr>
          <p:cNvPr id="93186" name="内容占位符 2"/>
          <p:cNvSpPr>
            <a:spLocks noGrp="1"/>
          </p:cNvSpPr>
          <p:nvPr>
            <p:ph idx="1"/>
          </p:nvPr>
        </p:nvSpPr>
        <p:spPr>
          <a:xfrm>
            <a:off x="467995" y="1052513"/>
            <a:ext cx="8362950" cy="5256212"/>
          </a:xfrm>
          <a:noFill/>
          <a:ln>
            <a:noFill/>
          </a:ln>
        </p:spPr>
        <p:txBody>
          <a:bodyPr anchor="t"/>
          <a:p>
            <a:r>
              <a:rPr lang="zh-CN" altLang="en-US" sz="2400" dirty="0">
                <a:latin typeface="Times New Roman" panose="02020603050405020304" pitchFamily="18" charset="0"/>
              </a:rPr>
              <a:t>按处理级别分类：</a:t>
            </a:r>
            <a:endParaRPr lang="en-US" altLang="zh-CN"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操作部件级流水线：</a:t>
            </a:r>
            <a:r>
              <a:rPr lang="zh-CN" altLang="en-US" sz="2000" dirty="0">
                <a:latin typeface="Times New Roman" panose="02020603050405020304" pitchFamily="18" charset="0"/>
              </a:rPr>
              <a:t>将</a:t>
            </a:r>
            <a:r>
              <a:rPr lang="zh-CN" altLang="en-US" sz="2000" dirty="0">
                <a:solidFill>
                  <a:srgbClr val="FF0000"/>
                </a:solidFill>
                <a:latin typeface="Times New Roman" panose="02020603050405020304" pitchFamily="18" charset="0"/>
              </a:rPr>
              <a:t>复杂的算逻运算</a:t>
            </a:r>
            <a:r>
              <a:rPr lang="zh-CN" altLang="en-US" sz="2000" dirty="0">
                <a:latin typeface="Times New Roman" panose="02020603050405020304" pitchFamily="18" charset="0"/>
              </a:rPr>
              <a:t>组成流水线工作方式。</a:t>
            </a:r>
            <a:endParaRPr lang="zh-CN" altLang="en-US" sz="2000" dirty="0">
              <a:latin typeface="Times New Roman" panose="02020603050405020304" pitchFamily="18" charset="0"/>
            </a:endParaRPr>
          </a:p>
          <a:p>
            <a:pPr lvl="2">
              <a:spcBef>
                <a:spcPts val="600"/>
              </a:spcBef>
            </a:pPr>
            <a:endParaRPr lang="en-US" altLang="zh-CN" sz="2000" dirty="0">
              <a:latin typeface="Times New Roman" panose="02020603050405020304" pitchFamily="18" charset="0"/>
            </a:endParaRPr>
          </a:p>
          <a:p>
            <a:pPr lvl="1">
              <a:spcBef>
                <a:spcPts val="1200"/>
              </a:spcBef>
            </a:pPr>
            <a:endParaRPr lang="zh-CN" altLang="en-US"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指令级流水线：</a:t>
            </a:r>
            <a:endParaRPr lang="en-US" altLang="zh-CN" sz="24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将</a:t>
            </a:r>
            <a:r>
              <a:rPr lang="zh-CN" altLang="en-US" sz="2000" dirty="0">
                <a:solidFill>
                  <a:srgbClr val="FF0000"/>
                </a:solidFill>
                <a:latin typeface="Times New Roman" panose="02020603050405020304" pitchFamily="18" charset="0"/>
              </a:rPr>
              <a:t>指令的整个执行过程</a:t>
            </a:r>
            <a:r>
              <a:rPr lang="zh-CN" altLang="en-US" sz="2000" dirty="0">
                <a:latin typeface="Times New Roman" panose="02020603050405020304" pitchFamily="18" charset="0"/>
              </a:rPr>
              <a:t>分成多个子过程。</a:t>
            </a:r>
            <a:endParaRPr lang="zh-CN" altLang="en-US" sz="2000" dirty="0">
              <a:latin typeface="Times New Roman" panose="02020603050405020304" pitchFamily="18" charset="0"/>
            </a:endParaRPr>
          </a:p>
          <a:p>
            <a:pPr lvl="2">
              <a:spcBef>
                <a:spcPts val="600"/>
              </a:spcBef>
            </a:pPr>
            <a:endParaRPr lang="zh-CN" altLang="en-US" sz="2000" dirty="0">
              <a:latin typeface="Times New Roman" panose="02020603050405020304" pitchFamily="18" charset="0"/>
            </a:endParaRPr>
          </a:p>
          <a:p>
            <a:pPr lvl="2">
              <a:spcBef>
                <a:spcPts val="600"/>
              </a:spcBef>
            </a:pPr>
            <a:endParaRPr lang="en-US" altLang="zh-CN" sz="20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处理机级流水线：</a:t>
            </a:r>
            <a:r>
              <a:rPr lang="zh-CN" altLang="en-US" sz="2000" dirty="0">
                <a:latin typeface="Times New Roman" panose="02020603050405020304" pitchFamily="18" charset="0"/>
              </a:rPr>
              <a:t>每个处理机对</a:t>
            </a:r>
            <a:r>
              <a:rPr lang="zh-CN" altLang="en-US" sz="2000" dirty="0">
                <a:solidFill>
                  <a:srgbClr val="FF0000"/>
                </a:solidFill>
                <a:latin typeface="Times New Roman" panose="02020603050405020304" pitchFamily="18" charset="0"/>
              </a:rPr>
              <a:t>同一数据流的不同部分</a:t>
            </a:r>
            <a:r>
              <a:rPr lang="zh-CN" altLang="en-US" sz="2000" dirty="0">
                <a:latin typeface="Times New Roman" panose="02020603050405020304" pitchFamily="18" charset="0"/>
              </a:rPr>
              <a:t>分别处理；各处理机输出存入与下一个处理机共享的存储器中；</a:t>
            </a:r>
            <a:endParaRPr lang="en-US" altLang="zh-CN" sz="2000" dirty="0">
              <a:latin typeface="Times New Roman" panose="02020603050405020304" pitchFamily="18" charset="0"/>
            </a:endParaRPr>
          </a:p>
          <a:p>
            <a:endParaRPr lang="zh-CN" altLang="en-US" sz="2000" dirty="0">
              <a:latin typeface="Times New Roman" panose="02020603050405020304" pitchFamily="18" charset="0"/>
              <a:ea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763395" y="2061210"/>
            <a:ext cx="5537200" cy="755650"/>
          </a:xfrm>
          <a:prstGeom prst="rect">
            <a:avLst/>
          </a:prstGeom>
        </p:spPr>
      </p:pic>
      <p:pic>
        <p:nvPicPr>
          <p:cNvPr id="3" name="图片 2"/>
          <p:cNvPicPr>
            <a:picLocks noChangeAspect="1"/>
          </p:cNvPicPr>
          <p:nvPr/>
        </p:nvPicPr>
        <p:blipFill>
          <a:blip r:embed="rId2"/>
          <a:stretch>
            <a:fillRect/>
          </a:stretch>
        </p:blipFill>
        <p:spPr>
          <a:xfrm>
            <a:off x="1692275" y="3866515"/>
            <a:ext cx="5486400" cy="673100"/>
          </a:xfrm>
          <a:prstGeom prst="rect">
            <a:avLst/>
          </a:prstGeom>
        </p:spPr>
      </p:pic>
      <p:pic>
        <p:nvPicPr>
          <p:cNvPr id="4" name="图片 3"/>
          <p:cNvPicPr>
            <a:picLocks noChangeAspect="1"/>
          </p:cNvPicPr>
          <p:nvPr/>
        </p:nvPicPr>
        <p:blipFill>
          <a:blip r:embed="rId3"/>
          <a:stretch>
            <a:fillRect/>
          </a:stretch>
        </p:blipFill>
        <p:spPr>
          <a:xfrm>
            <a:off x="1763395" y="5445760"/>
            <a:ext cx="5518150" cy="104775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标题 1"/>
          <p:cNvSpPr>
            <a:spLocks noGrp="1"/>
          </p:cNvSpPr>
          <p:nvPr>
            <p:ph type="title"/>
          </p:nvPr>
        </p:nvSpPr>
        <p:spPr>
          <a:noFill/>
          <a:ln>
            <a:noFill/>
          </a:ln>
        </p:spPr>
        <p:txBody>
          <a:bodyPr anchor="t"/>
          <a:p>
            <a:r>
              <a:rPr lang="en-US" altLang="zh-CN" dirty="0">
                <a:latin typeface="Times New Roman" panose="02020603050405020304" pitchFamily="18" charset="0"/>
              </a:rPr>
              <a:t>2.</a:t>
            </a:r>
            <a:r>
              <a:rPr lang="zh-CN" altLang="en-US" dirty="0">
                <a:latin typeface="Times New Roman" panose="02020603050405020304" pitchFamily="18" charset="0"/>
              </a:rPr>
              <a:t>流水线分类</a:t>
            </a:r>
            <a:endParaRPr lang="zh-CN" altLang="en-US" dirty="0">
              <a:latin typeface="Times New Roman" panose="02020603050405020304" pitchFamily="18" charset="0"/>
              <a:ea typeface="Times New Roman" panose="02020603050405020304" pitchFamily="18" charset="0"/>
            </a:endParaRPr>
          </a:p>
        </p:txBody>
      </p:sp>
      <p:sp>
        <p:nvSpPr>
          <p:cNvPr id="94210" name="内容占位符 2"/>
          <p:cNvSpPr>
            <a:spLocks noGrp="1"/>
          </p:cNvSpPr>
          <p:nvPr>
            <p:ph idx="1"/>
          </p:nvPr>
        </p:nvSpPr>
        <p:spPr>
          <a:xfrm>
            <a:off x="457200" y="1196975"/>
            <a:ext cx="8232775" cy="1539240"/>
          </a:xfrm>
          <a:noFill/>
          <a:ln>
            <a:noFill/>
          </a:ln>
        </p:spPr>
        <p:txBody>
          <a:bodyPr anchor="t"/>
          <a:p>
            <a:pPr algn="just"/>
            <a:r>
              <a:rPr lang="zh-CN" altLang="en-US" sz="2400" dirty="0">
                <a:latin typeface="Times New Roman" panose="02020603050405020304" pitchFamily="18" charset="0"/>
              </a:rPr>
              <a:t>按功能分类</a:t>
            </a:r>
            <a:endParaRPr lang="zh-CN" altLang="en-US" sz="2400" dirty="0">
              <a:latin typeface="Times New Roman" panose="02020603050405020304" pitchFamily="18" charset="0"/>
            </a:endParaRPr>
          </a:p>
          <a:p>
            <a:pPr lvl="1" algn="just" latinLnBrk="0">
              <a:spcBef>
                <a:spcPts val="600"/>
              </a:spcBef>
            </a:pPr>
            <a:r>
              <a:rPr lang="zh-CN" altLang="en-US" sz="2000" dirty="0">
                <a:latin typeface="Times New Roman" panose="02020603050405020304" pitchFamily="18" charset="0"/>
              </a:rPr>
              <a:t>单功能流水线：只能实现一种固定的功能。</a:t>
            </a:r>
            <a:endParaRPr lang="en-US" altLang="zh-CN" sz="2000" dirty="0">
              <a:latin typeface="Times New Roman" panose="02020603050405020304" pitchFamily="18" charset="0"/>
            </a:endParaRPr>
          </a:p>
          <a:p>
            <a:pPr lvl="1" algn="just" latinLnBrk="0">
              <a:spcBef>
                <a:spcPts val="600"/>
              </a:spcBef>
            </a:pPr>
            <a:r>
              <a:rPr lang="zh-CN" altLang="en-US" sz="2000" dirty="0">
                <a:latin typeface="Times New Roman" panose="02020603050405020304" pitchFamily="18" charset="0"/>
              </a:rPr>
              <a:t>多功能流水线：实现多种功能。</a:t>
            </a:r>
            <a:endParaRPr lang="zh-CN" altLang="en-US" sz="2400" dirty="0">
              <a:latin typeface="Times New Roman" panose="02020603050405020304" pitchFamily="18" charset="0"/>
            </a:endParaRPr>
          </a:p>
          <a:p>
            <a:pPr algn="just"/>
            <a:endParaRPr lang="zh-CN" altLang="en-US" sz="2400" dirty="0">
              <a:latin typeface="Times New Roman" panose="02020603050405020304" pitchFamily="18" charset="0"/>
              <a:ea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4932045" y="2348865"/>
            <a:ext cx="3711575" cy="3672840"/>
          </a:xfrm>
          <a:prstGeom prst="rect">
            <a:avLst/>
          </a:prstGeom>
        </p:spPr>
      </p:pic>
      <p:sp>
        <p:nvSpPr>
          <p:cNvPr id="3" name="内容占位符 2"/>
          <p:cNvSpPr>
            <a:spLocks noGrp="1"/>
          </p:cNvSpPr>
          <p:nvPr/>
        </p:nvSpPr>
        <p:spPr>
          <a:xfrm>
            <a:off x="457200" y="2637155"/>
            <a:ext cx="4034155" cy="3763645"/>
          </a:xfrm>
          <a:prstGeom prst="rect">
            <a:avLst/>
          </a:prstGeom>
          <a:noFill/>
          <a:ln>
            <a:noFill/>
          </a:ln>
        </p:spPr>
        <p:txBody>
          <a:bodyPr anchor="t"/>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lgn="just">
              <a:spcBef>
                <a:spcPts val="1800"/>
              </a:spcBef>
            </a:pPr>
            <a:r>
              <a:rPr lang="zh-CN" altLang="en-US" sz="2400" dirty="0">
                <a:latin typeface="Times New Roman" panose="02020603050405020304" pitchFamily="18" charset="0"/>
                <a:sym typeface="+mn-ea"/>
              </a:rPr>
              <a:t>按工作方式分类</a:t>
            </a:r>
            <a:endParaRPr lang="zh-CN" altLang="en-US" sz="2400" dirty="0">
              <a:latin typeface="Times New Roman" panose="02020603050405020304" pitchFamily="18" charset="0"/>
            </a:endParaRPr>
          </a:p>
          <a:p>
            <a:pPr lvl="1" algn="just">
              <a:spcBef>
                <a:spcPts val="1200"/>
              </a:spcBef>
            </a:pPr>
            <a:r>
              <a:rPr lang="zh-CN" altLang="en-US" sz="2000" dirty="0">
                <a:latin typeface="Times New Roman" panose="02020603050405020304" pitchFamily="18" charset="0"/>
                <a:sym typeface="+mn-ea"/>
              </a:rPr>
              <a:t>静态流水线：同一时间内只能以一种方式工作；可以是单功能的，也可以是多功能的。</a:t>
            </a:r>
            <a:endParaRPr lang="en-US" altLang="zh-CN" sz="2000" dirty="0">
              <a:latin typeface="Times New Roman" panose="02020603050405020304" pitchFamily="18" charset="0"/>
            </a:endParaRPr>
          </a:p>
          <a:p>
            <a:pPr lvl="1" algn="just">
              <a:spcBef>
                <a:spcPts val="1200"/>
              </a:spcBef>
            </a:pPr>
            <a:r>
              <a:rPr lang="zh-CN" altLang="en-US" sz="2000" dirty="0">
                <a:latin typeface="Times New Roman" panose="02020603050405020304" pitchFamily="18" charset="0"/>
                <a:sym typeface="+mn-ea"/>
              </a:rPr>
              <a:t>动态流水线：同一时间内可将不同的功能段连成不同的功能子集；动态流水线必是多功能流水线。</a:t>
            </a:r>
            <a:endParaRPr lang="zh-CN" altLang="en-US" sz="20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标题 1"/>
          <p:cNvSpPr>
            <a:spLocks noGrp="1"/>
          </p:cNvSpPr>
          <p:nvPr>
            <p:ph type="title"/>
          </p:nvPr>
        </p:nvSpPr>
        <p:spPr>
          <a:noFill/>
          <a:ln>
            <a:noFill/>
          </a:ln>
        </p:spPr>
        <p:txBody>
          <a:bodyPr anchor="t"/>
          <a:p>
            <a:r>
              <a:rPr lang="en-US" altLang="zh-CN" dirty="0">
                <a:latin typeface="Times New Roman" panose="02020603050405020304" pitchFamily="18" charset="0"/>
              </a:rPr>
              <a:t>2.</a:t>
            </a:r>
            <a:r>
              <a:rPr lang="zh-CN" altLang="en-US" dirty="0">
                <a:latin typeface="Times New Roman" panose="02020603050405020304" pitchFamily="18" charset="0"/>
              </a:rPr>
              <a:t>流水线分类</a:t>
            </a:r>
            <a:endParaRPr lang="zh-CN" altLang="en-US" dirty="0">
              <a:latin typeface="Times New Roman" panose="02020603050405020304" pitchFamily="18" charset="0"/>
              <a:ea typeface="Times New Roman" panose="02020603050405020304" pitchFamily="18" charset="0"/>
            </a:endParaRPr>
          </a:p>
        </p:txBody>
      </p:sp>
      <p:sp>
        <p:nvSpPr>
          <p:cNvPr id="95234" name="内容占位符 2"/>
          <p:cNvSpPr>
            <a:spLocks noGrp="1"/>
          </p:cNvSpPr>
          <p:nvPr>
            <p:ph idx="1"/>
          </p:nvPr>
        </p:nvSpPr>
        <p:spPr>
          <a:xfrm>
            <a:off x="323850" y="1196975"/>
            <a:ext cx="8229600" cy="2689225"/>
          </a:xfrm>
          <a:noFill/>
          <a:ln>
            <a:noFill/>
          </a:ln>
        </p:spPr>
        <p:txBody>
          <a:bodyPr anchor="t"/>
          <a:p>
            <a:r>
              <a:rPr lang="zh-CN" altLang="en-US" sz="2400" dirty="0">
                <a:latin typeface="Times New Roman" panose="02020603050405020304" pitchFamily="18" charset="0"/>
              </a:rPr>
              <a:t>按流水线结构分类</a:t>
            </a:r>
            <a:endParaRPr lang="zh-CN" altLang="en-US" sz="2400" dirty="0">
              <a:latin typeface="Times New Roman" panose="02020603050405020304" pitchFamily="18" charset="0"/>
            </a:endParaRPr>
          </a:p>
          <a:p>
            <a:pPr lvl="1">
              <a:spcBef>
                <a:spcPts val="1800"/>
              </a:spcBef>
            </a:pPr>
            <a:r>
              <a:rPr lang="zh-CN" altLang="en-US" sz="2400" dirty="0">
                <a:latin typeface="Times New Roman" panose="02020603050405020304" pitchFamily="18" charset="0"/>
              </a:rPr>
              <a:t>线性流水线：</a:t>
            </a:r>
            <a:endParaRPr lang="en-US" altLang="zh-CN" sz="2400" dirty="0">
              <a:latin typeface="Times New Roman" panose="02020603050405020304" pitchFamily="18" charset="0"/>
            </a:endParaRPr>
          </a:p>
          <a:p>
            <a:pPr lvl="2">
              <a:spcBef>
                <a:spcPts val="1200"/>
              </a:spcBef>
            </a:pPr>
            <a:r>
              <a:rPr lang="zh-CN" altLang="en-US" sz="2000" dirty="0">
                <a:latin typeface="Times New Roman" panose="02020603050405020304" pitchFamily="18" charset="0"/>
              </a:rPr>
              <a:t>每个功能段只允许经过一次，不存在反馈回路；</a:t>
            </a:r>
            <a:endParaRPr lang="en-US" altLang="zh-CN" sz="2000" dirty="0">
              <a:latin typeface="Times New Roman" panose="02020603050405020304" pitchFamily="18" charset="0"/>
            </a:endParaRPr>
          </a:p>
          <a:p>
            <a:pPr lvl="1">
              <a:spcBef>
                <a:spcPts val="1800"/>
              </a:spcBef>
            </a:pPr>
            <a:r>
              <a:rPr lang="zh-CN" altLang="en-US" sz="2400" dirty="0">
                <a:latin typeface="Times New Roman" panose="02020603050405020304" pitchFamily="18" charset="0"/>
              </a:rPr>
              <a:t>非线性流水线：</a:t>
            </a:r>
            <a:endParaRPr lang="en-US" altLang="zh-CN" sz="2400" dirty="0">
              <a:latin typeface="Times New Roman" panose="02020603050405020304" pitchFamily="18" charset="0"/>
            </a:endParaRPr>
          </a:p>
          <a:p>
            <a:pPr lvl="2">
              <a:spcBef>
                <a:spcPts val="1200"/>
              </a:spcBef>
            </a:pPr>
            <a:r>
              <a:rPr lang="zh-CN" altLang="en-US" sz="2000" dirty="0">
                <a:latin typeface="Times New Roman" panose="02020603050405020304" pitchFamily="18" charset="0"/>
              </a:rPr>
              <a:t>有反馈回路，某些功能段可能反复多次使用</a:t>
            </a:r>
            <a:endParaRPr lang="en-US" altLang="zh-CN" sz="2000" dirty="0">
              <a:latin typeface="Times New Roman" panose="02020603050405020304" pitchFamily="18" charset="0"/>
            </a:endParaRPr>
          </a:p>
          <a:p>
            <a:pPr lvl="2">
              <a:spcBef>
                <a:spcPts val="600"/>
              </a:spcBef>
            </a:pPr>
            <a:endParaRPr lang="en-US" altLang="zh-CN" sz="2000" dirty="0">
              <a:latin typeface="Times New Roman" panose="02020603050405020304" pitchFamily="18" charset="0"/>
              <a:ea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259840" y="3933190"/>
            <a:ext cx="5818505" cy="238696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流水线</a:t>
            </a:r>
            <a:r>
              <a:rPr dirty="0" smtClean="0"/>
              <a:t>例子</a:t>
            </a:r>
            <a:endParaRPr dirty="0" smtClean="0"/>
          </a:p>
        </p:txBody>
      </p:sp>
      <p:sp>
        <p:nvSpPr>
          <p:cNvPr id="5" name="矩形 4"/>
          <p:cNvSpPr/>
          <p:nvPr/>
        </p:nvSpPr>
        <p:spPr>
          <a:xfrm>
            <a:off x="611505" y="1412875"/>
            <a:ext cx="7777480" cy="1570355"/>
          </a:xfrm>
          <a:prstGeom prst="rect">
            <a:avLst/>
          </a:prstGeom>
          <a:noFill/>
          <a:ln>
            <a:noFill/>
          </a:ln>
        </p:spPr>
        <p:txBody>
          <a:bodyPr vert="horz" wrap="square" rtlCol="0" anchor="t"/>
          <a:p>
            <a:pPr marL="342900" lvl="0" indent="-342900" algn="l" eaLnBrk="0" hangingPunct="0">
              <a:spcBef>
                <a:spcPct val="20000"/>
              </a:spcBef>
              <a:buClr>
                <a:schemeClr val="hlink"/>
              </a:buClr>
              <a:buSzTx/>
              <a:buFont typeface="Wingdings" panose="05000000000000000000" pitchFamily="2" charset="2"/>
              <a:buChar char="v"/>
            </a:pPr>
            <a:r>
              <a:rPr lang="zh-CN" altLang="en-US" sz="2400" b="1" kern="0" dirty="0">
                <a:solidFill>
                  <a:schemeClr val="hlink"/>
                </a:solidFill>
                <a:latin typeface="Times New Roman" panose="02020603050405020304" pitchFamily="18" charset="0"/>
                <a:ea typeface="+mn-ea"/>
                <a:sym typeface="+mn-ea"/>
              </a:rPr>
              <a:t>用一条</a:t>
            </a:r>
            <a:r>
              <a:rPr lang="zh-CN" altLang="en-US" sz="2400" b="1" kern="0" dirty="0">
                <a:solidFill>
                  <a:schemeClr val="hlink"/>
                </a:solidFill>
                <a:latin typeface="Times New Roman" panose="02020603050405020304" pitchFamily="18" charset="0"/>
                <a:ea typeface="+mn-ea"/>
                <a:sym typeface="+mn-ea"/>
              </a:rPr>
              <a:t>4</a:t>
            </a:r>
            <a:r>
              <a:rPr lang="zh-CN" altLang="en-US" sz="2400" b="1" kern="0" dirty="0">
                <a:solidFill>
                  <a:schemeClr val="hlink"/>
                </a:solidFill>
                <a:latin typeface="Times New Roman" panose="02020603050405020304" pitchFamily="18" charset="0"/>
                <a:ea typeface="+mn-ea"/>
                <a:sym typeface="+mn-ea"/>
              </a:rPr>
              <a:t>段浮点加法器流水线求</a:t>
            </a:r>
            <a:r>
              <a:rPr lang="zh-CN" altLang="en-US" sz="2400" b="1" kern="0" dirty="0">
                <a:solidFill>
                  <a:schemeClr val="hlink"/>
                </a:solidFill>
                <a:latin typeface="Times New Roman" panose="02020603050405020304" pitchFamily="18" charset="0"/>
                <a:ea typeface="+mn-ea"/>
                <a:sym typeface="+mn-ea"/>
              </a:rPr>
              <a:t>8</a:t>
            </a:r>
            <a:r>
              <a:rPr lang="zh-CN" altLang="en-US" sz="2400" b="1" kern="0" dirty="0">
                <a:solidFill>
                  <a:schemeClr val="hlink"/>
                </a:solidFill>
                <a:latin typeface="Times New Roman" panose="02020603050405020304" pitchFamily="18" charset="0"/>
                <a:ea typeface="+mn-ea"/>
                <a:sym typeface="+mn-ea"/>
              </a:rPr>
              <a:t>个浮点数的和</a:t>
            </a:r>
            <a:r>
              <a:rPr lang="zh-CN" altLang="en-US" sz="2400" b="1" kern="0" dirty="0">
                <a:solidFill>
                  <a:schemeClr val="hlink"/>
                </a:solidFill>
                <a:latin typeface="Times New Roman" panose="02020603050405020304" pitchFamily="18" charset="0"/>
                <a:ea typeface="+mn-ea"/>
                <a:sym typeface="+mn-ea"/>
              </a:rPr>
              <a:t>：</a:t>
            </a:r>
            <a:endParaRPr lang="zh-CN" altLang="en-US" sz="2400" b="1" kern="0" dirty="0">
              <a:solidFill>
                <a:schemeClr val="hlink"/>
              </a:solidFill>
              <a:latin typeface="Times New Roman" panose="02020603050405020304" pitchFamily="18" charset="0"/>
              <a:ea typeface="+mn-ea"/>
              <a:sym typeface="+mn-ea"/>
            </a:endParaRPr>
          </a:p>
          <a:p>
            <a:pPr lvl="0" algn="l" eaLnBrk="0" hangingPunct="0">
              <a:spcBef>
                <a:spcPct val="20000"/>
              </a:spcBef>
              <a:buClr>
                <a:schemeClr val="hlink"/>
              </a:buClr>
              <a:buSzTx/>
            </a:pPr>
            <a:r>
              <a:rPr lang="en-US" altLang="zh-CN" sz="2400" b="1" kern="0" dirty="0">
                <a:solidFill>
                  <a:schemeClr val="hlink"/>
                </a:solidFill>
                <a:latin typeface="Times New Roman" panose="02020603050405020304" pitchFamily="18" charset="0"/>
                <a:ea typeface="+mn-ea"/>
                <a:sym typeface="+mn-ea"/>
              </a:rPr>
              <a:t>     </a:t>
            </a:r>
            <a:r>
              <a:rPr lang="zh-CN" altLang="en-US" sz="2400" b="1" kern="0" dirty="0">
                <a:solidFill>
                  <a:schemeClr val="hlink"/>
                </a:solidFill>
                <a:latin typeface="Times New Roman" panose="02020603050405020304" pitchFamily="18" charset="0"/>
                <a:ea typeface="+mn-ea"/>
                <a:sym typeface="+mn-ea"/>
              </a:rPr>
              <a:t>Z=A+B+C+D+E+F+G+H</a:t>
            </a:r>
            <a:endParaRPr lang="zh-CN" altLang="en-US" sz="2400" b="1" kern="0" dirty="0">
              <a:solidFill>
                <a:schemeClr val="hlink"/>
              </a:solidFill>
              <a:latin typeface="Times New Roman" panose="02020603050405020304" pitchFamily="18" charset="0"/>
              <a:ea typeface="+mn-ea"/>
              <a:sym typeface="+mn-ea"/>
            </a:endParaRPr>
          </a:p>
          <a:p>
            <a:pPr marL="742950" lvl="1" indent="-285750" algn="l" eaLnBrk="0" hangingPunct="0">
              <a:spcBef>
                <a:spcPts val="1800"/>
              </a:spcBef>
              <a:buClr>
                <a:schemeClr val="accent1"/>
              </a:buClr>
              <a:buSzTx/>
              <a:buFont typeface="Wingdings" panose="05000000000000000000" pitchFamily="2" charset="2"/>
              <a:buChar char="§"/>
            </a:pPr>
            <a:r>
              <a:rPr lang="zh-CN" altLang="en-US" sz="2400" kern="0" dirty="0">
                <a:solidFill>
                  <a:schemeClr val="tx1"/>
                </a:solidFill>
                <a:latin typeface="Times New Roman" panose="02020603050405020304" pitchFamily="18" charset="0"/>
                <a:ea typeface="+mn-ea"/>
                <a:cs typeface="+mn-ea"/>
                <a:sym typeface="+mn-ea"/>
              </a:rPr>
              <a:t>解：</a:t>
            </a:r>
            <a:r>
              <a:rPr lang="zh-CN" altLang="en-US" sz="2400" kern="0" dirty="0">
                <a:solidFill>
                  <a:schemeClr val="tx1"/>
                </a:solidFill>
                <a:latin typeface="Times New Roman" panose="02020603050405020304" pitchFamily="18" charset="0"/>
                <a:ea typeface="+mn-ea"/>
                <a:cs typeface="+mn-ea"/>
                <a:sym typeface="+mn-ea"/>
              </a:rPr>
              <a:t>Z = [(A+B) + (C+D)] + [(E+F) + (G+H)]</a:t>
            </a:r>
            <a:r>
              <a:rPr lang="zh-CN" altLang="en-US" sz="2400" kern="0" dirty="0">
                <a:solidFill>
                  <a:schemeClr val="tx1"/>
                </a:solidFill>
                <a:latin typeface="Times New Roman" panose="02020603050405020304" pitchFamily="18" charset="0"/>
                <a:ea typeface="+mn-ea"/>
                <a:cs typeface="+mn-ea"/>
                <a:sym typeface="+mn-ea"/>
              </a:rPr>
              <a:t>（</a:t>
            </a:r>
            <a:r>
              <a:rPr lang="zh-CN" altLang="en-US" sz="2400" b="1" kern="0" dirty="0">
                <a:solidFill>
                  <a:srgbClr val="FF0000"/>
                </a:solidFill>
                <a:latin typeface="Times New Roman" panose="02020603050405020304" pitchFamily="18" charset="0"/>
                <a:ea typeface="+mn-ea"/>
                <a:cs typeface="+mn-ea"/>
                <a:sym typeface="+mn-ea"/>
              </a:rPr>
              <a:t>？</a:t>
            </a:r>
            <a:r>
              <a:rPr lang="zh-CN" altLang="en-US" sz="2400" kern="0" dirty="0">
                <a:solidFill>
                  <a:schemeClr val="tx1"/>
                </a:solidFill>
                <a:latin typeface="Times New Roman" panose="02020603050405020304" pitchFamily="18" charset="0"/>
                <a:ea typeface="+mn-ea"/>
                <a:cs typeface="+mn-ea"/>
                <a:sym typeface="+mn-ea"/>
              </a:rPr>
              <a:t>）</a:t>
            </a:r>
            <a:endParaRPr lang="zh-CN" altLang="en-US" sz="2400" kern="0" dirty="0">
              <a:solidFill>
                <a:schemeClr val="tx1"/>
              </a:solidFill>
              <a:latin typeface="Times New Roman" panose="02020603050405020304" pitchFamily="18" charset="0"/>
              <a:ea typeface="+mn-ea"/>
              <a:cs typeface="+mn-ea"/>
              <a:sym typeface="+mn-ea"/>
            </a:endParaRPr>
          </a:p>
          <a:p>
            <a:pPr marL="342900" lvl="0" indent="-342900" algn="l" eaLnBrk="0" hangingPunct="0">
              <a:spcBef>
                <a:spcPct val="20000"/>
              </a:spcBef>
              <a:buClr>
                <a:schemeClr val="hlink"/>
              </a:buClr>
              <a:buSzTx/>
              <a:buFont typeface="Wingdings" panose="05000000000000000000" pitchFamily="2" charset="2"/>
              <a:buChar char="v"/>
            </a:pPr>
            <a:endParaRPr lang="zh-CN" altLang="en-US" sz="2400" b="1" kern="0" dirty="0">
              <a:solidFill>
                <a:schemeClr val="tx1"/>
              </a:solidFill>
              <a:latin typeface="Times New Roman" panose="02020603050405020304" pitchFamily="18" charset="0"/>
              <a:ea typeface="+mn-ea"/>
              <a:cs typeface="+mn-ea"/>
              <a:sym typeface="+mn-ea"/>
            </a:endParaRPr>
          </a:p>
        </p:txBody>
      </p:sp>
      <p:grpSp>
        <p:nvGrpSpPr>
          <p:cNvPr id="104453" name="Group 4"/>
          <p:cNvGrpSpPr/>
          <p:nvPr/>
        </p:nvGrpSpPr>
        <p:grpSpPr>
          <a:xfrm>
            <a:off x="1374775" y="3151505"/>
            <a:ext cx="5999480" cy="2842260"/>
            <a:chOff x="432" y="1200"/>
            <a:chExt cx="4992" cy="2592"/>
          </a:xfrm>
        </p:grpSpPr>
        <p:sp>
          <p:nvSpPr>
            <p:cNvPr id="104454" name="Rectangle 5"/>
            <p:cNvSpPr/>
            <p:nvPr>
              <p:custDataLst>
                <p:tags r:id="rId1"/>
              </p:custDataLst>
            </p:nvPr>
          </p:nvSpPr>
          <p:spPr>
            <a:xfrm>
              <a:off x="1232" y="2381"/>
              <a:ext cx="237"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1</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55" name="Line 6"/>
            <p:cNvSpPr/>
            <p:nvPr>
              <p:custDataLst>
                <p:tags r:id="rId2"/>
              </p:custDataLst>
            </p:nvPr>
          </p:nvSpPr>
          <p:spPr>
            <a:xfrm flipV="1">
              <a:off x="1233" y="1291"/>
              <a:ext cx="0" cy="1410"/>
            </a:xfrm>
            <a:prstGeom prst="line">
              <a:avLst/>
            </a:prstGeom>
            <a:ln w="25400" cap="flat" cmpd="sng">
              <a:solidFill>
                <a:schemeClr val="tx2"/>
              </a:solidFill>
              <a:prstDash val="solid"/>
              <a:headEnd type="none" w="sm" len="sm"/>
              <a:tailEnd type="stealth" w="med" len="med"/>
            </a:ln>
          </p:spPr>
        </p:sp>
        <p:sp>
          <p:nvSpPr>
            <p:cNvPr id="104456" name="Rectangle 7"/>
            <p:cNvSpPr/>
            <p:nvPr>
              <p:custDataLst>
                <p:tags r:id="rId3"/>
              </p:custDataLst>
            </p:nvPr>
          </p:nvSpPr>
          <p:spPr>
            <a:xfrm>
              <a:off x="4906" y="2337"/>
              <a:ext cx="518" cy="318"/>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zh-CN" altLang="en-US" sz="1800" dirty="0">
                  <a:solidFill>
                    <a:schemeClr val="tx2"/>
                  </a:solidFill>
                  <a:latin typeface="Times New Roman" panose="02020603050405020304" pitchFamily="18" charset="0"/>
                </a:rPr>
                <a:t>时间</a:t>
              </a:r>
              <a:endParaRPr lang="zh-CN" altLang="en-US" sz="1800" dirty="0">
                <a:solidFill>
                  <a:schemeClr val="tx2"/>
                </a:solidFill>
                <a:latin typeface="Times New Roman" panose="02020603050405020304" pitchFamily="18" charset="0"/>
              </a:endParaRPr>
            </a:p>
          </p:txBody>
        </p:sp>
        <p:sp>
          <p:nvSpPr>
            <p:cNvPr id="104457" name="Rectangle 8"/>
            <p:cNvSpPr/>
            <p:nvPr>
              <p:custDataLst>
                <p:tags r:id="rId4"/>
              </p:custDataLst>
            </p:nvPr>
          </p:nvSpPr>
          <p:spPr>
            <a:xfrm>
              <a:off x="1233" y="1200"/>
              <a:ext cx="612" cy="318"/>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zh-CN" altLang="en-US" sz="1800" dirty="0">
                  <a:solidFill>
                    <a:schemeClr val="tx2"/>
                  </a:solidFill>
                  <a:latin typeface="Times New Roman" panose="02020603050405020304" pitchFamily="18" charset="0"/>
                </a:rPr>
                <a:t>空间</a:t>
              </a:r>
              <a:endParaRPr lang="zh-CN" altLang="en-US" sz="1800" dirty="0">
                <a:solidFill>
                  <a:schemeClr val="tx2"/>
                </a:solidFill>
                <a:latin typeface="Times New Roman" panose="02020603050405020304" pitchFamily="18" charset="0"/>
              </a:endParaRPr>
            </a:p>
          </p:txBody>
        </p:sp>
        <p:sp>
          <p:nvSpPr>
            <p:cNvPr id="104458" name="Rectangle 9"/>
            <p:cNvSpPr/>
            <p:nvPr>
              <p:custDataLst>
                <p:tags r:id="rId5"/>
              </p:custDataLst>
            </p:nvPr>
          </p:nvSpPr>
          <p:spPr>
            <a:xfrm>
              <a:off x="1467" y="2381"/>
              <a:ext cx="238"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2</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59" name="Rectangle 10"/>
            <p:cNvSpPr/>
            <p:nvPr>
              <p:custDataLst>
                <p:tags r:id="rId6"/>
              </p:custDataLst>
            </p:nvPr>
          </p:nvSpPr>
          <p:spPr>
            <a:xfrm>
              <a:off x="1703" y="2381"/>
              <a:ext cx="237"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3</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60" name="Rectangle 11"/>
            <p:cNvSpPr/>
            <p:nvPr>
              <p:custDataLst>
                <p:tags r:id="rId7"/>
              </p:custDataLst>
            </p:nvPr>
          </p:nvSpPr>
          <p:spPr>
            <a:xfrm>
              <a:off x="432" y="2382"/>
              <a:ext cx="754" cy="319"/>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zh-CN" altLang="en-US" sz="1800" dirty="0">
                  <a:solidFill>
                    <a:schemeClr val="tx2"/>
                  </a:solidFill>
                  <a:latin typeface="Times New Roman" panose="02020603050405020304" pitchFamily="18" charset="0"/>
                </a:rPr>
                <a:t>求阶差</a:t>
              </a:r>
              <a:endParaRPr lang="zh-CN" altLang="en-US" sz="1800" dirty="0">
                <a:solidFill>
                  <a:schemeClr val="tx2"/>
                </a:solidFill>
                <a:latin typeface="Times New Roman" panose="02020603050405020304" pitchFamily="18" charset="0"/>
              </a:endParaRPr>
            </a:p>
          </p:txBody>
        </p:sp>
        <p:sp>
          <p:nvSpPr>
            <p:cNvPr id="104461" name="Line 12"/>
            <p:cNvSpPr/>
            <p:nvPr>
              <p:custDataLst>
                <p:tags r:id="rId8"/>
              </p:custDataLst>
            </p:nvPr>
          </p:nvSpPr>
          <p:spPr>
            <a:xfrm>
              <a:off x="1233" y="2701"/>
              <a:ext cx="3720" cy="0"/>
            </a:xfrm>
            <a:prstGeom prst="line">
              <a:avLst/>
            </a:prstGeom>
            <a:ln w="25400" cap="flat" cmpd="sng">
              <a:solidFill>
                <a:schemeClr val="tx2"/>
              </a:solidFill>
              <a:prstDash val="solid"/>
              <a:headEnd type="none" w="sm" len="sm"/>
              <a:tailEnd type="stealth" w="med" len="med"/>
            </a:ln>
          </p:spPr>
        </p:sp>
        <p:sp>
          <p:nvSpPr>
            <p:cNvPr id="104462" name="Rectangle 13"/>
            <p:cNvSpPr/>
            <p:nvPr>
              <p:custDataLst>
                <p:tags r:id="rId9"/>
              </p:custDataLst>
            </p:nvPr>
          </p:nvSpPr>
          <p:spPr>
            <a:xfrm>
              <a:off x="1938" y="2381"/>
              <a:ext cx="237"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4</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63" name="Rectangle 14"/>
            <p:cNvSpPr/>
            <p:nvPr>
              <p:custDataLst>
                <p:tags r:id="rId10"/>
              </p:custDataLst>
            </p:nvPr>
          </p:nvSpPr>
          <p:spPr>
            <a:xfrm>
              <a:off x="2173" y="2381"/>
              <a:ext cx="238"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sz="1800" dirty="0">
                <a:latin typeface="Times New Roman" panose="02020603050405020304" pitchFamily="18" charset="0"/>
                <a:cs typeface="Times New Roman" panose="02020603050405020304" pitchFamily="18" charset="0"/>
              </a:endParaRPr>
            </a:p>
          </p:txBody>
        </p:sp>
        <p:sp>
          <p:nvSpPr>
            <p:cNvPr id="104464" name="Rectangle 15"/>
            <p:cNvSpPr/>
            <p:nvPr>
              <p:custDataLst>
                <p:tags r:id="rId11"/>
              </p:custDataLst>
            </p:nvPr>
          </p:nvSpPr>
          <p:spPr>
            <a:xfrm>
              <a:off x="2409" y="2381"/>
              <a:ext cx="237"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5</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65" name="Line 16"/>
            <p:cNvSpPr/>
            <p:nvPr>
              <p:custDataLst>
                <p:tags r:id="rId12"/>
              </p:custDataLst>
            </p:nvPr>
          </p:nvSpPr>
          <p:spPr>
            <a:xfrm flipV="1">
              <a:off x="4765" y="1745"/>
              <a:ext cx="0" cy="955"/>
            </a:xfrm>
            <a:prstGeom prst="line">
              <a:avLst/>
            </a:prstGeom>
            <a:ln w="12700" cap="flat" cmpd="sng">
              <a:solidFill>
                <a:schemeClr val="tx2"/>
              </a:solidFill>
              <a:prstDash val="dash"/>
              <a:headEnd type="none" w="sm" len="sm"/>
              <a:tailEnd type="none" w="sm" len="sm"/>
            </a:ln>
          </p:spPr>
        </p:sp>
        <p:sp>
          <p:nvSpPr>
            <p:cNvPr id="104466" name="Rectangle 17"/>
            <p:cNvSpPr/>
            <p:nvPr>
              <p:custDataLst>
                <p:tags r:id="rId13"/>
              </p:custDataLst>
            </p:nvPr>
          </p:nvSpPr>
          <p:spPr>
            <a:xfrm>
              <a:off x="2644" y="2381"/>
              <a:ext cx="238"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sz="1800" dirty="0">
                <a:latin typeface="Times New Roman" panose="02020603050405020304" pitchFamily="18" charset="0"/>
                <a:cs typeface="Times New Roman" panose="02020603050405020304" pitchFamily="18" charset="0"/>
              </a:endParaRPr>
            </a:p>
          </p:txBody>
        </p:sp>
        <p:sp>
          <p:nvSpPr>
            <p:cNvPr id="104467" name="Rectangle 18"/>
            <p:cNvSpPr/>
            <p:nvPr>
              <p:custDataLst>
                <p:tags r:id="rId14"/>
              </p:custDataLst>
            </p:nvPr>
          </p:nvSpPr>
          <p:spPr>
            <a:xfrm>
              <a:off x="2880" y="2381"/>
              <a:ext cx="237"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6</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68" name="Rectangle 19"/>
            <p:cNvSpPr/>
            <p:nvPr>
              <p:custDataLst>
                <p:tags r:id="rId15"/>
              </p:custDataLst>
            </p:nvPr>
          </p:nvSpPr>
          <p:spPr>
            <a:xfrm>
              <a:off x="3351" y="2381"/>
              <a:ext cx="237"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sz="1800" dirty="0">
                <a:latin typeface="Times New Roman" panose="02020603050405020304" pitchFamily="18" charset="0"/>
                <a:cs typeface="Times New Roman" panose="02020603050405020304" pitchFamily="18" charset="0"/>
              </a:endParaRPr>
            </a:p>
          </p:txBody>
        </p:sp>
        <p:sp>
          <p:nvSpPr>
            <p:cNvPr id="104469" name="Rectangle 20"/>
            <p:cNvSpPr/>
            <p:nvPr>
              <p:custDataLst>
                <p:tags r:id="rId16"/>
              </p:custDataLst>
            </p:nvPr>
          </p:nvSpPr>
          <p:spPr>
            <a:xfrm>
              <a:off x="3822" y="2381"/>
              <a:ext cx="237"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7</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70" name="Rectangle 21"/>
            <p:cNvSpPr/>
            <p:nvPr>
              <p:custDataLst>
                <p:tags r:id="rId17"/>
              </p:custDataLst>
            </p:nvPr>
          </p:nvSpPr>
          <p:spPr>
            <a:xfrm>
              <a:off x="3115" y="2381"/>
              <a:ext cx="238"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sz="1800" dirty="0">
                <a:latin typeface="Times New Roman" panose="02020603050405020304" pitchFamily="18" charset="0"/>
                <a:cs typeface="Times New Roman" panose="02020603050405020304" pitchFamily="18" charset="0"/>
              </a:endParaRPr>
            </a:p>
          </p:txBody>
        </p:sp>
        <p:sp>
          <p:nvSpPr>
            <p:cNvPr id="104471" name="Rectangle 22"/>
            <p:cNvSpPr/>
            <p:nvPr>
              <p:custDataLst>
                <p:tags r:id="rId18"/>
              </p:custDataLst>
            </p:nvPr>
          </p:nvSpPr>
          <p:spPr>
            <a:xfrm>
              <a:off x="3586" y="2381"/>
              <a:ext cx="238"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sz="1800" dirty="0">
                <a:latin typeface="Times New Roman" panose="02020603050405020304" pitchFamily="18" charset="0"/>
                <a:cs typeface="Times New Roman" panose="02020603050405020304" pitchFamily="18" charset="0"/>
              </a:endParaRPr>
            </a:p>
          </p:txBody>
        </p:sp>
        <p:sp>
          <p:nvSpPr>
            <p:cNvPr id="104472" name="Rectangle 23"/>
            <p:cNvSpPr/>
            <p:nvPr>
              <p:custDataLst>
                <p:tags r:id="rId19"/>
              </p:custDataLst>
            </p:nvPr>
          </p:nvSpPr>
          <p:spPr>
            <a:xfrm>
              <a:off x="1467" y="2063"/>
              <a:ext cx="238"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1</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73" name="Rectangle 24"/>
            <p:cNvSpPr/>
            <p:nvPr>
              <p:custDataLst>
                <p:tags r:id="rId20"/>
              </p:custDataLst>
            </p:nvPr>
          </p:nvSpPr>
          <p:spPr>
            <a:xfrm>
              <a:off x="1703" y="2063"/>
              <a:ext cx="237"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2</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74" name="Rectangle 25"/>
            <p:cNvSpPr/>
            <p:nvPr>
              <p:custDataLst>
                <p:tags r:id="rId21"/>
              </p:custDataLst>
            </p:nvPr>
          </p:nvSpPr>
          <p:spPr>
            <a:xfrm>
              <a:off x="1938" y="2063"/>
              <a:ext cx="237"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3</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75" name="Rectangle 26"/>
            <p:cNvSpPr/>
            <p:nvPr>
              <p:custDataLst>
                <p:tags r:id="rId22"/>
              </p:custDataLst>
            </p:nvPr>
          </p:nvSpPr>
          <p:spPr>
            <a:xfrm>
              <a:off x="2173" y="2063"/>
              <a:ext cx="238"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4</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76" name="Rectangle 27"/>
            <p:cNvSpPr/>
            <p:nvPr>
              <p:custDataLst>
                <p:tags r:id="rId23"/>
              </p:custDataLst>
            </p:nvPr>
          </p:nvSpPr>
          <p:spPr>
            <a:xfrm>
              <a:off x="2409" y="2063"/>
              <a:ext cx="237"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sz="1800" dirty="0">
                <a:latin typeface="Times New Roman" panose="02020603050405020304" pitchFamily="18" charset="0"/>
                <a:cs typeface="Times New Roman" panose="02020603050405020304" pitchFamily="18" charset="0"/>
              </a:endParaRPr>
            </a:p>
          </p:txBody>
        </p:sp>
        <p:sp>
          <p:nvSpPr>
            <p:cNvPr id="104477" name="Rectangle 28"/>
            <p:cNvSpPr/>
            <p:nvPr>
              <p:custDataLst>
                <p:tags r:id="rId24"/>
              </p:custDataLst>
            </p:nvPr>
          </p:nvSpPr>
          <p:spPr>
            <a:xfrm>
              <a:off x="2644" y="2063"/>
              <a:ext cx="238"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5</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78" name="Rectangle 29"/>
            <p:cNvSpPr/>
            <p:nvPr>
              <p:custDataLst>
                <p:tags r:id="rId25"/>
              </p:custDataLst>
            </p:nvPr>
          </p:nvSpPr>
          <p:spPr>
            <a:xfrm>
              <a:off x="2880" y="2063"/>
              <a:ext cx="237"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sz="1800" dirty="0">
                <a:latin typeface="Times New Roman" panose="02020603050405020304" pitchFamily="18" charset="0"/>
                <a:cs typeface="Times New Roman" panose="02020603050405020304" pitchFamily="18" charset="0"/>
              </a:endParaRPr>
            </a:p>
          </p:txBody>
        </p:sp>
        <p:sp>
          <p:nvSpPr>
            <p:cNvPr id="104479" name="Rectangle 30"/>
            <p:cNvSpPr/>
            <p:nvPr>
              <p:custDataLst>
                <p:tags r:id="rId26"/>
              </p:custDataLst>
            </p:nvPr>
          </p:nvSpPr>
          <p:spPr>
            <a:xfrm>
              <a:off x="3115" y="2063"/>
              <a:ext cx="238"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6</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80" name="Rectangle 31"/>
            <p:cNvSpPr/>
            <p:nvPr>
              <p:custDataLst>
                <p:tags r:id="rId27"/>
              </p:custDataLst>
            </p:nvPr>
          </p:nvSpPr>
          <p:spPr>
            <a:xfrm>
              <a:off x="3586" y="2063"/>
              <a:ext cx="238"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sz="1800" dirty="0">
                <a:latin typeface="Times New Roman" panose="02020603050405020304" pitchFamily="18" charset="0"/>
                <a:cs typeface="Times New Roman" panose="02020603050405020304" pitchFamily="18" charset="0"/>
              </a:endParaRPr>
            </a:p>
          </p:txBody>
        </p:sp>
        <p:sp>
          <p:nvSpPr>
            <p:cNvPr id="104481" name="Rectangle 32"/>
            <p:cNvSpPr/>
            <p:nvPr>
              <p:custDataLst>
                <p:tags r:id="rId28"/>
              </p:custDataLst>
            </p:nvPr>
          </p:nvSpPr>
          <p:spPr>
            <a:xfrm>
              <a:off x="4057" y="2063"/>
              <a:ext cx="238"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7</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82" name="Rectangle 33"/>
            <p:cNvSpPr/>
            <p:nvPr>
              <p:custDataLst>
                <p:tags r:id="rId29"/>
              </p:custDataLst>
            </p:nvPr>
          </p:nvSpPr>
          <p:spPr>
            <a:xfrm>
              <a:off x="3351" y="2063"/>
              <a:ext cx="237"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sz="1800" dirty="0">
                <a:latin typeface="Times New Roman" panose="02020603050405020304" pitchFamily="18" charset="0"/>
                <a:cs typeface="Times New Roman" panose="02020603050405020304" pitchFamily="18" charset="0"/>
              </a:endParaRPr>
            </a:p>
          </p:txBody>
        </p:sp>
        <p:sp>
          <p:nvSpPr>
            <p:cNvPr id="104483" name="Rectangle 34"/>
            <p:cNvSpPr/>
            <p:nvPr>
              <p:custDataLst>
                <p:tags r:id="rId30"/>
              </p:custDataLst>
            </p:nvPr>
          </p:nvSpPr>
          <p:spPr>
            <a:xfrm>
              <a:off x="3822" y="2063"/>
              <a:ext cx="237"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sz="1800" dirty="0">
                <a:latin typeface="Times New Roman" panose="02020603050405020304" pitchFamily="18" charset="0"/>
                <a:cs typeface="Times New Roman" panose="02020603050405020304" pitchFamily="18" charset="0"/>
              </a:endParaRPr>
            </a:p>
          </p:txBody>
        </p:sp>
        <p:sp>
          <p:nvSpPr>
            <p:cNvPr id="104484" name="Rectangle 35"/>
            <p:cNvSpPr/>
            <p:nvPr>
              <p:custDataLst>
                <p:tags r:id="rId31"/>
              </p:custDataLst>
            </p:nvPr>
          </p:nvSpPr>
          <p:spPr>
            <a:xfrm>
              <a:off x="1703" y="1745"/>
              <a:ext cx="237"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1</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85" name="Rectangle 36"/>
            <p:cNvSpPr/>
            <p:nvPr>
              <p:custDataLst>
                <p:tags r:id="rId32"/>
              </p:custDataLst>
            </p:nvPr>
          </p:nvSpPr>
          <p:spPr>
            <a:xfrm>
              <a:off x="1938" y="1745"/>
              <a:ext cx="237"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2</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86" name="Rectangle 37"/>
            <p:cNvSpPr/>
            <p:nvPr>
              <p:custDataLst>
                <p:tags r:id="rId33"/>
              </p:custDataLst>
            </p:nvPr>
          </p:nvSpPr>
          <p:spPr>
            <a:xfrm>
              <a:off x="2173" y="1745"/>
              <a:ext cx="238"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3</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87" name="Rectangle 38"/>
            <p:cNvSpPr/>
            <p:nvPr>
              <p:custDataLst>
                <p:tags r:id="rId34"/>
              </p:custDataLst>
            </p:nvPr>
          </p:nvSpPr>
          <p:spPr>
            <a:xfrm>
              <a:off x="2409" y="1745"/>
              <a:ext cx="237"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4</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88" name="Rectangle 39"/>
            <p:cNvSpPr/>
            <p:nvPr>
              <p:custDataLst>
                <p:tags r:id="rId35"/>
              </p:custDataLst>
            </p:nvPr>
          </p:nvSpPr>
          <p:spPr>
            <a:xfrm>
              <a:off x="2644" y="1745"/>
              <a:ext cx="238"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sz="1800" dirty="0">
                <a:latin typeface="Times New Roman" panose="02020603050405020304" pitchFamily="18" charset="0"/>
                <a:cs typeface="Times New Roman" panose="02020603050405020304" pitchFamily="18" charset="0"/>
              </a:endParaRPr>
            </a:p>
          </p:txBody>
        </p:sp>
        <p:sp>
          <p:nvSpPr>
            <p:cNvPr id="104489" name="Rectangle 40"/>
            <p:cNvSpPr/>
            <p:nvPr>
              <p:custDataLst>
                <p:tags r:id="rId36"/>
              </p:custDataLst>
            </p:nvPr>
          </p:nvSpPr>
          <p:spPr>
            <a:xfrm>
              <a:off x="2880" y="1745"/>
              <a:ext cx="237"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5</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90" name="Rectangle 41"/>
            <p:cNvSpPr/>
            <p:nvPr>
              <p:custDataLst>
                <p:tags r:id="rId37"/>
              </p:custDataLst>
            </p:nvPr>
          </p:nvSpPr>
          <p:spPr>
            <a:xfrm>
              <a:off x="3115" y="1745"/>
              <a:ext cx="238"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sz="1800" dirty="0">
                <a:latin typeface="Times New Roman" panose="02020603050405020304" pitchFamily="18" charset="0"/>
                <a:cs typeface="Times New Roman" panose="02020603050405020304" pitchFamily="18" charset="0"/>
              </a:endParaRPr>
            </a:p>
          </p:txBody>
        </p:sp>
        <p:sp>
          <p:nvSpPr>
            <p:cNvPr id="104491" name="Rectangle 42"/>
            <p:cNvSpPr/>
            <p:nvPr>
              <p:custDataLst>
                <p:tags r:id="rId38"/>
              </p:custDataLst>
            </p:nvPr>
          </p:nvSpPr>
          <p:spPr>
            <a:xfrm>
              <a:off x="3351" y="1745"/>
              <a:ext cx="237"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6</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92" name="Rectangle 43"/>
            <p:cNvSpPr/>
            <p:nvPr>
              <p:custDataLst>
                <p:tags r:id="rId39"/>
              </p:custDataLst>
            </p:nvPr>
          </p:nvSpPr>
          <p:spPr>
            <a:xfrm>
              <a:off x="3822" y="1745"/>
              <a:ext cx="237"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sz="1800" dirty="0">
                <a:latin typeface="Times New Roman" panose="02020603050405020304" pitchFamily="18" charset="0"/>
                <a:cs typeface="Times New Roman" panose="02020603050405020304" pitchFamily="18" charset="0"/>
              </a:endParaRPr>
            </a:p>
          </p:txBody>
        </p:sp>
        <p:sp>
          <p:nvSpPr>
            <p:cNvPr id="104493" name="Rectangle 44"/>
            <p:cNvSpPr/>
            <p:nvPr>
              <p:custDataLst>
                <p:tags r:id="rId40"/>
              </p:custDataLst>
            </p:nvPr>
          </p:nvSpPr>
          <p:spPr>
            <a:xfrm>
              <a:off x="4293" y="1745"/>
              <a:ext cx="237"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7</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94" name="Rectangle 45"/>
            <p:cNvSpPr/>
            <p:nvPr>
              <p:custDataLst>
                <p:tags r:id="rId41"/>
              </p:custDataLst>
            </p:nvPr>
          </p:nvSpPr>
          <p:spPr>
            <a:xfrm>
              <a:off x="3586" y="1745"/>
              <a:ext cx="238"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sz="1800" dirty="0">
                <a:latin typeface="Times New Roman" panose="02020603050405020304" pitchFamily="18" charset="0"/>
                <a:cs typeface="Times New Roman" panose="02020603050405020304" pitchFamily="18" charset="0"/>
              </a:endParaRPr>
            </a:p>
          </p:txBody>
        </p:sp>
        <p:sp>
          <p:nvSpPr>
            <p:cNvPr id="104495" name="Rectangle 46"/>
            <p:cNvSpPr/>
            <p:nvPr>
              <p:custDataLst>
                <p:tags r:id="rId42"/>
              </p:custDataLst>
            </p:nvPr>
          </p:nvSpPr>
          <p:spPr>
            <a:xfrm>
              <a:off x="4057" y="1745"/>
              <a:ext cx="238" cy="320"/>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sz="1800" dirty="0">
                <a:latin typeface="Times New Roman" panose="02020603050405020304" pitchFamily="18" charset="0"/>
                <a:cs typeface="Times New Roman" panose="02020603050405020304" pitchFamily="18" charset="0"/>
              </a:endParaRPr>
            </a:p>
          </p:txBody>
        </p:sp>
        <p:sp>
          <p:nvSpPr>
            <p:cNvPr id="104496" name="Rectangle 47"/>
            <p:cNvSpPr/>
            <p:nvPr>
              <p:custDataLst>
                <p:tags r:id="rId43"/>
              </p:custDataLst>
            </p:nvPr>
          </p:nvSpPr>
          <p:spPr>
            <a:xfrm>
              <a:off x="1938" y="1426"/>
              <a:ext cx="237"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1</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97" name="Rectangle 48"/>
            <p:cNvSpPr/>
            <p:nvPr>
              <p:custDataLst>
                <p:tags r:id="rId44"/>
              </p:custDataLst>
            </p:nvPr>
          </p:nvSpPr>
          <p:spPr>
            <a:xfrm>
              <a:off x="2173" y="1426"/>
              <a:ext cx="238"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2</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98" name="Rectangle 49"/>
            <p:cNvSpPr/>
            <p:nvPr>
              <p:custDataLst>
                <p:tags r:id="rId45"/>
              </p:custDataLst>
            </p:nvPr>
          </p:nvSpPr>
          <p:spPr>
            <a:xfrm>
              <a:off x="2409" y="1426"/>
              <a:ext cx="237"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3</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499" name="Rectangle 50"/>
            <p:cNvSpPr/>
            <p:nvPr>
              <p:custDataLst>
                <p:tags r:id="rId46"/>
              </p:custDataLst>
            </p:nvPr>
          </p:nvSpPr>
          <p:spPr>
            <a:xfrm>
              <a:off x="2644" y="1426"/>
              <a:ext cx="238"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4</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00" name="Rectangle 51"/>
            <p:cNvSpPr/>
            <p:nvPr>
              <p:custDataLst>
                <p:tags r:id="rId47"/>
              </p:custDataLst>
            </p:nvPr>
          </p:nvSpPr>
          <p:spPr>
            <a:xfrm>
              <a:off x="2880" y="1426"/>
              <a:ext cx="237"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sz="1800" dirty="0">
                <a:latin typeface="Times New Roman" panose="02020603050405020304" pitchFamily="18" charset="0"/>
                <a:cs typeface="Times New Roman" panose="02020603050405020304" pitchFamily="18" charset="0"/>
              </a:endParaRPr>
            </a:p>
          </p:txBody>
        </p:sp>
        <p:sp>
          <p:nvSpPr>
            <p:cNvPr id="104501" name="Rectangle 52"/>
            <p:cNvSpPr/>
            <p:nvPr>
              <p:custDataLst>
                <p:tags r:id="rId48"/>
              </p:custDataLst>
            </p:nvPr>
          </p:nvSpPr>
          <p:spPr>
            <a:xfrm>
              <a:off x="3115" y="1426"/>
              <a:ext cx="238"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5</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02" name="Rectangle 53"/>
            <p:cNvSpPr/>
            <p:nvPr>
              <p:custDataLst>
                <p:tags r:id="rId49"/>
              </p:custDataLst>
            </p:nvPr>
          </p:nvSpPr>
          <p:spPr>
            <a:xfrm>
              <a:off x="3351" y="1426"/>
              <a:ext cx="237"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sz="1800" dirty="0">
                <a:latin typeface="Times New Roman" panose="02020603050405020304" pitchFamily="18" charset="0"/>
                <a:cs typeface="Times New Roman" panose="02020603050405020304" pitchFamily="18" charset="0"/>
              </a:endParaRPr>
            </a:p>
          </p:txBody>
        </p:sp>
        <p:sp>
          <p:nvSpPr>
            <p:cNvPr id="104503" name="Rectangle 54"/>
            <p:cNvSpPr/>
            <p:nvPr>
              <p:custDataLst>
                <p:tags r:id="rId50"/>
              </p:custDataLst>
            </p:nvPr>
          </p:nvSpPr>
          <p:spPr>
            <a:xfrm>
              <a:off x="3586" y="1426"/>
              <a:ext cx="238"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6</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04" name="Rectangle 55"/>
            <p:cNvSpPr/>
            <p:nvPr>
              <p:custDataLst>
                <p:tags r:id="rId51"/>
              </p:custDataLst>
            </p:nvPr>
          </p:nvSpPr>
          <p:spPr>
            <a:xfrm>
              <a:off x="4057" y="1426"/>
              <a:ext cx="238"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sz="1800" dirty="0">
                <a:latin typeface="Times New Roman" panose="02020603050405020304" pitchFamily="18" charset="0"/>
                <a:cs typeface="Times New Roman" panose="02020603050405020304" pitchFamily="18" charset="0"/>
              </a:endParaRPr>
            </a:p>
          </p:txBody>
        </p:sp>
        <p:sp>
          <p:nvSpPr>
            <p:cNvPr id="104505" name="Rectangle 56"/>
            <p:cNvSpPr/>
            <p:nvPr>
              <p:custDataLst>
                <p:tags r:id="rId52"/>
              </p:custDataLst>
            </p:nvPr>
          </p:nvSpPr>
          <p:spPr>
            <a:xfrm>
              <a:off x="4528" y="1426"/>
              <a:ext cx="238"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7</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06" name="Rectangle 57"/>
            <p:cNvSpPr/>
            <p:nvPr>
              <p:custDataLst>
                <p:tags r:id="rId53"/>
              </p:custDataLst>
            </p:nvPr>
          </p:nvSpPr>
          <p:spPr>
            <a:xfrm>
              <a:off x="3822" y="1426"/>
              <a:ext cx="237"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sz="1800" dirty="0">
                <a:latin typeface="Times New Roman" panose="02020603050405020304" pitchFamily="18" charset="0"/>
                <a:cs typeface="Times New Roman" panose="02020603050405020304" pitchFamily="18" charset="0"/>
              </a:endParaRPr>
            </a:p>
          </p:txBody>
        </p:sp>
        <p:sp>
          <p:nvSpPr>
            <p:cNvPr id="104507" name="Rectangle 58"/>
            <p:cNvSpPr/>
            <p:nvPr>
              <p:custDataLst>
                <p:tags r:id="rId54"/>
              </p:custDataLst>
            </p:nvPr>
          </p:nvSpPr>
          <p:spPr>
            <a:xfrm>
              <a:off x="4293" y="1426"/>
              <a:ext cx="237" cy="321"/>
            </a:xfrm>
            <a:prstGeom prst="rect">
              <a:avLst/>
            </a:prstGeom>
            <a:noFill/>
            <a:ln w="25400" cap="flat" cmpd="sng">
              <a:solidFill>
                <a:schemeClr val="tx2"/>
              </a:solidFill>
              <a:prstDash val="solid"/>
              <a:miter/>
              <a:headEnd type="none" w="med" len="med"/>
              <a:tailEnd type="none" w="med" len="med"/>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endParaRPr lang="en-US" altLang="zh-CN" sz="1800" dirty="0">
                <a:latin typeface="Times New Roman" panose="02020603050405020304" pitchFamily="18" charset="0"/>
                <a:cs typeface="Times New Roman" panose="02020603050405020304" pitchFamily="18" charset="0"/>
              </a:endParaRPr>
            </a:p>
          </p:txBody>
        </p:sp>
        <p:sp>
          <p:nvSpPr>
            <p:cNvPr id="104508" name="Rectangle 59"/>
            <p:cNvSpPr/>
            <p:nvPr>
              <p:custDataLst>
                <p:tags r:id="rId55"/>
              </p:custDataLst>
            </p:nvPr>
          </p:nvSpPr>
          <p:spPr>
            <a:xfrm>
              <a:off x="432" y="2064"/>
              <a:ext cx="754" cy="318"/>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zh-CN" altLang="en-US" sz="1800" dirty="0">
                  <a:solidFill>
                    <a:schemeClr val="tx2"/>
                  </a:solidFill>
                  <a:latin typeface="Times New Roman" panose="02020603050405020304" pitchFamily="18" charset="0"/>
                </a:rPr>
                <a:t>对阶</a:t>
              </a:r>
              <a:endParaRPr lang="zh-CN" altLang="en-US" sz="1800" dirty="0">
                <a:solidFill>
                  <a:schemeClr val="tx2"/>
                </a:solidFill>
                <a:latin typeface="Times New Roman" panose="02020603050405020304" pitchFamily="18" charset="0"/>
              </a:endParaRPr>
            </a:p>
          </p:txBody>
        </p:sp>
        <p:sp>
          <p:nvSpPr>
            <p:cNvPr id="104509" name="Rectangle 60"/>
            <p:cNvSpPr/>
            <p:nvPr>
              <p:custDataLst>
                <p:tags r:id="rId56"/>
              </p:custDataLst>
            </p:nvPr>
          </p:nvSpPr>
          <p:spPr>
            <a:xfrm>
              <a:off x="432" y="1746"/>
              <a:ext cx="754" cy="318"/>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zh-CN" altLang="en-US" sz="1800" dirty="0">
                  <a:solidFill>
                    <a:schemeClr val="tx2"/>
                  </a:solidFill>
                  <a:latin typeface="Times New Roman" panose="02020603050405020304" pitchFamily="18" charset="0"/>
                </a:rPr>
                <a:t>尾数加</a:t>
              </a:r>
              <a:endParaRPr lang="zh-CN" altLang="en-US" sz="1800" dirty="0">
                <a:solidFill>
                  <a:schemeClr val="tx2"/>
                </a:solidFill>
                <a:latin typeface="Times New Roman" panose="02020603050405020304" pitchFamily="18" charset="0"/>
              </a:endParaRPr>
            </a:p>
          </p:txBody>
        </p:sp>
        <p:sp>
          <p:nvSpPr>
            <p:cNvPr id="104510" name="Rectangle 61"/>
            <p:cNvSpPr/>
            <p:nvPr>
              <p:custDataLst>
                <p:tags r:id="rId57"/>
              </p:custDataLst>
            </p:nvPr>
          </p:nvSpPr>
          <p:spPr>
            <a:xfrm>
              <a:off x="432" y="1427"/>
              <a:ext cx="754" cy="319"/>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zh-CN" altLang="en-US" sz="1800" dirty="0">
                  <a:solidFill>
                    <a:schemeClr val="tx2"/>
                  </a:solidFill>
                  <a:latin typeface="Times New Roman" panose="02020603050405020304" pitchFamily="18" charset="0"/>
                </a:rPr>
                <a:t>规格化</a:t>
              </a:r>
              <a:endParaRPr lang="zh-CN" altLang="en-US" sz="1800" dirty="0">
                <a:solidFill>
                  <a:schemeClr val="tx2"/>
                </a:solidFill>
                <a:latin typeface="Times New Roman" panose="02020603050405020304" pitchFamily="18" charset="0"/>
              </a:endParaRPr>
            </a:p>
          </p:txBody>
        </p:sp>
        <p:sp>
          <p:nvSpPr>
            <p:cNvPr id="104511" name="Line 62"/>
            <p:cNvSpPr/>
            <p:nvPr>
              <p:custDataLst>
                <p:tags r:id="rId58"/>
              </p:custDataLst>
            </p:nvPr>
          </p:nvSpPr>
          <p:spPr>
            <a:xfrm flipV="1">
              <a:off x="4529" y="2063"/>
              <a:ext cx="0" cy="637"/>
            </a:xfrm>
            <a:prstGeom prst="line">
              <a:avLst/>
            </a:prstGeom>
            <a:ln w="12700" cap="flat" cmpd="sng">
              <a:solidFill>
                <a:schemeClr val="tx2"/>
              </a:solidFill>
              <a:prstDash val="dash"/>
              <a:headEnd type="none" w="sm" len="sm"/>
              <a:tailEnd type="none" w="sm" len="sm"/>
            </a:ln>
          </p:spPr>
        </p:sp>
        <p:sp>
          <p:nvSpPr>
            <p:cNvPr id="104512" name="Line 63"/>
            <p:cNvSpPr/>
            <p:nvPr>
              <p:custDataLst>
                <p:tags r:id="rId59"/>
              </p:custDataLst>
            </p:nvPr>
          </p:nvSpPr>
          <p:spPr>
            <a:xfrm flipV="1">
              <a:off x="4294" y="2381"/>
              <a:ext cx="0" cy="319"/>
            </a:xfrm>
            <a:prstGeom prst="line">
              <a:avLst/>
            </a:prstGeom>
            <a:ln w="12700" cap="flat" cmpd="sng">
              <a:solidFill>
                <a:schemeClr val="tx2"/>
              </a:solidFill>
              <a:prstDash val="dash"/>
              <a:headEnd type="none" w="sm" len="sm"/>
              <a:tailEnd type="none" w="sm" len="sm"/>
            </a:ln>
          </p:spPr>
        </p:sp>
        <p:sp>
          <p:nvSpPr>
            <p:cNvPr id="104513" name="Rectangle 64"/>
            <p:cNvSpPr/>
            <p:nvPr>
              <p:custDataLst>
                <p:tags r:id="rId60"/>
              </p:custDataLst>
            </p:nvPr>
          </p:nvSpPr>
          <p:spPr>
            <a:xfrm>
              <a:off x="432" y="2701"/>
              <a:ext cx="754" cy="318"/>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zh-CN" altLang="en-US" sz="1800" dirty="0">
                  <a:solidFill>
                    <a:schemeClr val="tx2"/>
                  </a:solidFill>
                  <a:latin typeface="Times New Roman" panose="02020603050405020304" pitchFamily="18" charset="0"/>
                </a:rPr>
                <a:t>加数</a:t>
              </a:r>
              <a:endParaRPr lang="zh-CN" altLang="en-US" sz="1800" dirty="0">
                <a:solidFill>
                  <a:schemeClr val="tx2"/>
                </a:solidFill>
                <a:latin typeface="Times New Roman" panose="02020603050405020304" pitchFamily="18" charset="0"/>
              </a:endParaRPr>
            </a:p>
          </p:txBody>
        </p:sp>
        <p:sp>
          <p:nvSpPr>
            <p:cNvPr id="104514" name="Rectangle 65"/>
            <p:cNvSpPr/>
            <p:nvPr>
              <p:custDataLst>
                <p:tags r:id="rId61"/>
              </p:custDataLst>
            </p:nvPr>
          </p:nvSpPr>
          <p:spPr>
            <a:xfrm>
              <a:off x="1091" y="2701"/>
              <a:ext cx="236" cy="318"/>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A</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15" name="Rectangle 66"/>
            <p:cNvSpPr/>
            <p:nvPr>
              <p:custDataLst>
                <p:tags r:id="rId62"/>
              </p:custDataLst>
            </p:nvPr>
          </p:nvSpPr>
          <p:spPr>
            <a:xfrm>
              <a:off x="1327" y="2701"/>
              <a:ext cx="235" cy="318"/>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C</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16" name="Rectangle 67"/>
            <p:cNvSpPr/>
            <p:nvPr>
              <p:custDataLst>
                <p:tags r:id="rId63"/>
              </p:custDataLst>
            </p:nvPr>
          </p:nvSpPr>
          <p:spPr>
            <a:xfrm>
              <a:off x="1562" y="2701"/>
              <a:ext cx="236" cy="318"/>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E</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17" name="Rectangle 68"/>
            <p:cNvSpPr/>
            <p:nvPr>
              <p:custDataLst>
                <p:tags r:id="rId64"/>
              </p:custDataLst>
            </p:nvPr>
          </p:nvSpPr>
          <p:spPr>
            <a:xfrm>
              <a:off x="1798" y="2701"/>
              <a:ext cx="235" cy="318"/>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G</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18" name="Rectangle 69"/>
            <p:cNvSpPr/>
            <p:nvPr>
              <p:custDataLst>
                <p:tags r:id="rId65"/>
              </p:custDataLst>
            </p:nvPr>
          </p:nvSpPr>
          <p:spPr>
            <a:xfrm>
              <a:off x="2363" y="2701"/>
              <a:ext cx="471" cy="318"/>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A+B</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19" name="Rectangle 70"/>
            <p:cNvSpPr/>
            <p:nvPr>
              <p:custDataLst>
                <p:tags r:id="rId66"/>
              </p:custDataLst>
            </p:nvPr>
          </p:nvSpPr>
          <p:spPr>
            <a:xfrm>
              <a:off x="2834" y="2701"/>
              <a:ext cx="471" cy="318"/>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E+F</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20" name="Rectangle 71"/>
            <p:cNvSpPr/>
            <p:nvPr>
              <p:custDataLst>
                <p:tags r:id="rId67"/>
              </p:custDataLst>
            </p:nvPr>
          </p:nvSpPr>
          <p:spPr>
            <a:xfrm>
              <a:off x="1091" y="2973"/>
              <a:ext cx="236" cy="319"/>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B</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21" name="Rectangle 72"/>
            <p:cNvSpPr/>
            <p:nvPr>
              <p:custDataLst>
                <p:tags r:id="rId68"/>
              </p:custDataLst>
            </p:nvPr>
          </p:nvSpPr>
          <p:spPr>
            <a:xfrm>
              <a:off x="1327" y="2973"/>
              <a:ext cx="235" cy="319"/>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D</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22" name="Rectangle 73"/>
            <p:cNvSpPr/>
            <p:nvPr>
              <p:custDataLst>
                <p:tags r:id="rId69"/>
              </p:custDataLst>
            </p:nvPr>
          </p:nvSpPr>
          <p:spPr>
            <a:xfrm>
              <a:off x="1562" y="2973"/>
              <a:ext cx="236" cy="319"/>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F</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23" name="Rectangle 74"/>
            <p:cNvSpPr/>
            <p:nvPr>
              <p:custDataLst>
                <p:tags r:id="rId70"/>
              </p:custDataLst>
            </p:nvPr>
          </p:nvSpPr>
          <p:spPr>
            <a:xfrm>
              <a:off x="1798" y="2973"/>
              <a:ext cx="235" cy="319"/>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H</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24" name="Rectangle 75"/>
            <p:cNvSpPr/>
            <p:nvPr>
              <p:custDataLst>
                <p:tags r:id="rId71"/>
              </p:custDataLst>
            </p:nvPr>
          </p:nvSpPr>
          <p:spPr>
            <a:xfrm>
              <a:off x="2363" y="2973"/>
              <a:ext cx="471" cy="319"/>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C+D</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25" name="Rectangle 76"/>
            <p:cNvSpPr/>
            <p:nvPr>
              <p:custDataLst>
                <p:tags r:id="rId72"/>
              </p:custDataLst>
            </p:nvPr>
          </p:nvSpPr>
          <p:spPr>
            <a:xfrm>
              <a:off x="2834" y="2973"/>
              <a:ext cx="471" cy="319"/>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G+H</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26" name="Rectangle 77"/>
            <p:cNvSpPr/>
            <p:nvPr>
              <p:custDataLst>
                <p:tags r:id="rId73"/>
              </p:custDataLst>
            </p:nvPr>
          </p:nvSpPr>
          <p:spPr>
            <a:xfrm>
              <a:off x="3776" y="2701"/>
              <a:ext cx="1036" cy="318"/>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A+B+C+D</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27" name="Rectangle 78"/>
            <p:cNvSpPr/>
            <p:nvPr>
              <p:custDataLst>
                <p:tags r:id="rId74"/>
              </p:custDataLst>
            </p:nvPr>
          </p:nvSpPr>
          <p:spPr>
            <a:xfrm>
              <a:off x="3776" y="2973"/>
              <a:ext cx="1036" cy="319"/>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E+F+G+H</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28" name="Rectangle 79"/>
            <p:cNvSpPr/>
            <p:nvPr>
              <p:custDataLst>
                <p:tags r:id="rId75"/>
              </p:custDataLst>
            </p:nvPr>
          </p:nvSpPr>
          <p:spPr>
            <a:xfrm>
              <a:off x="432" y="3246"/>
              <a:ext cx="754" cy="319"/>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80000"/>
                </a:lnSpc>
                <a:buClrTx/>
                <a:buSzTx/>
                <a:buFontTx/>
                <a:buNone/>
              </a:pPr>
              <a:r>
                <a:rPr lang="zh-CN" altLang="en-US" sz="1800" dirty="0">
                  <a:solidFill>
                    <a:schemeClr val="tx2"/>
                  </a:solidFill>
                  <a:latin typeface="Times New Roman" panose="02020603050405020304" pitchFamily="18" charset="0"/>
                </a:rPr>
                <a:t>结果</a:t>
              </a:r>
              <a:endParaRPr lang="zh-CN" altLang="en-US" sz="1800" dirty="0">
                <a:solidFill>
                  <a:schemeClr val="tx2"/>
                </a:solidFill>
                <a:latin typeface="Times New Roman" panose="02020603050405020304" pitchFamily="18" charset="0"/>
              </a:endParaRPr>
            </a:p>
          </p:txBody>
        </p:sp>
        <p:sp>
          <p:nvSpPr>
            <p:cNvPr id="104529" name="Rectangle 80"/>
            <p:cNvSpPr/>
            <p:nvPr>
              <p:custDataLst>
                <p:tags r:id="rId76"/>
              </p:custDataLst>
            </p:nvPr>
          </p:nvSpPr>
          <p:spPr>
            <a:xfrm>
              <a:off x="1939" y="3246"/>
              <a:ext cx="471" cy="319"/>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A+B</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30" name="Rectangle 81"/>
            <p:cNvSpPr/>
            <p:nvPr>
              <p:custDataLst>
                <p:tags r:id="rId77"/>
              </p:custDataLst>
            </p:nvPr>
          </p:nvSpPr>
          <p:spPr>
            <a:xfrm>
              <a:off x="2174" y="3474"/>
              <a:ext cx="471" cy="318"/>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C+D</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31" name="Rectangle 82"/>
            <p:cNvSpPr/>
            <p:nvPr>
              <p:custDataLst>
                <p:tags r:id="rId78"/>
              </p:custDataLst>
            </p:nvPr>
          </p:nvSpPr>
          <p:spPr>
            <a:xfrm>
              <a:off x="2410" y="3246"/>
              <a:ext cx="471" cy="319"/>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E+F</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32" name="Rectangle 83"/>
            <p:cNvSpPr/>
            <p:nvPr>
              <p:custDataLst>
                <p:tags r:id="rId79"/>
              </p:custDataLst>
            </p:nvPr>
          </p:nvSpPr>
          <p:spPr>
            <a:xfrm>
              <a:off x="2645" y="3474"/>
              <a:ext cx="471" cy="318"/>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G+H</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33" name="Rectangle 84"/>
            <p:cNvSpPr/>
            <p:nvPr>
              <p:custDataLst>
                <p:tags r:id="rId80"/>
              </p:custDataLst>
            </p:nvPr>
          </p:nvSpPr>
          <p:spPr>
            <a:xfrm>
              <a:off x="3305" y="3246"/>
              <a:ext cx="1036" cy="319"/>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A+B+C+D</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sp>
          <p:nvSpPr>
            <p:cNvPr id="104534" name="Rectangle 85"/>
            <p:cNvSpPr/>
            <p:nvPr>
              <p:custDataLst>
                <p:tags r:id="rId81"/>
              </p:custDataLst>
            </p:nvPr>
          </p:nvSpPr>
          <p:spPr>
            <a:xfrm>
              <a:off x="3634" y="3474"/>
              <a:ext cx="1036" cy="318"/>
            </a:xfrm>
            <a:prstGeom prst="rect">
              <a:avLst/>
            </a:prstGeom>
            <a:noFill/>
            <a:ln w="9525">
              <a:noFill/>
            </a:ln>
          </p:spPr>
          <p:txBody>
            <a:bodyPr wrap="none" lIns="53578" tIns="27384" rIns="53578" bIns="27384" anchor="ctr" anchorCtr="0"/>
            <a:lstStyle>
              <a:lvl1pPr marL="173355" indent="-173355" algn="l" rtl="0" eaLnBrk="0" fontAlgn="base" hangingPunct="0">
                <a:spcBef>
                  <a:spcPct val="0"/>
                </a:spcBef>
                <a:spcAft>
                  <a:spcPct val="0"/>
                </a:spcAft>
                <a:buClr>
                  <a:srgbClr val="0000FF"/>
                </a:buClr>
                <a:buSzPct val="60000"/>
                <a:buFont typeface="Wingdings" panose="05000000000000000000" pitchFamily="2" charset="2"/>
                <a:buChar char="n"/>
                <a:defRPr sz="2400">
                  <a:solidFill>
                    <a:schemeClr val="tx1"/>
                  </a:solidFill>
                  <a:latin typeface="+mn-lt"/>
                  <a:ea typeface="+mn-ea"/>
                  <a:cs typeface="+mn-cs"/>
                </a:defRPr>
              </a:lvl1pPr>
              <a:lvl2pPr marL="457200" indent="-170180" algn="l" rtl="0" eaLnBrk="0" fontAlgn="base" hangingPunct="0">
                <a:spcBef>
                  <a:spcPct val="0"/>
                </a:spcBef>
                <a:spcAft>
                  <a:spcPct val="0"/>
                </a:spcAft>
                <a:buClr>
                  <a:schemeClr val="accent1"/>
                </a:buClr>
                <a:buSzPct val="60000"/>
                <a:buFont typeface="Wingdings" panose="05000000000000000000" pitchFamily="2" charset="2"/>
                <a:buChar char="n"/>
                <a:defRPr sz="2400">
                  <a:solidFill>
                    <a:schemeClr val="tx1"/>
                  </a:solidFill>
                  <a:latin typeface="+mn-lt"/>
                  <a:ea typeface="+mn-ea"/>
                </a:defRPr>
              </a:lvl2pPr>
              <a:lvl3pPr marL="741680" indent="-170180" algn="l" rtl="0" eaLnBrk="0" fontAlgn="base" hangingPunct="0">
                <a:spcBef>
                  <a:spcPct val="0"/>
                </a:spcBef>
                <a:spcAft>
                  <a:spcPct val="0"/>
                </a:spcAft>
                <a:buClr>
                  <a:srgbClr val="FF33CC"/>
                </a:buClr>
                <a:buSzPct val="60000"/>
                <a:buFont typeface="Wingdings" panose="05000000000000000000" pitchFamily="2" charset="2"/>
                <a:buChar char="n"/>
                <a:defRPr sz="2400">
                  <a:solidFill>
                    <a:schemeClr val="tx1"/>
                  </a:solidFill>
                  <a:latin typeface="+mn-lt"/>
                  <a:ea typeface="+mn-ea"/>
                </a:defRPr>
              </a:lvl3pPr>
              <a:lvl4pPr marL="1025525" indent="-170180" algn="l" rtl="0" eaLnBrk="0" fontAlgn="base" hangingPunct="0">
                <a:spcBef>
                  <a:spcPct val="0"/>
                </a:spcBef>
                <a:spcAft>
                  <a:spcPct val="0"/>
                </a:spcAft>
                <a:buClr>
                  <a:srgbClr val="FF9900"/>
                </a:buClr>
                <a:buSzPct val="60000"/>
                <a:buFont typeface="Wingdings" panose="05000000000000000000" pitchFamily="2" charset="2"/>
                <a:buChar char="n"/>
                <a:defRPr sz="2400">
                  <a:solidFill>
                    <a:schemeClr val="tx1"/>
                  </a:solidFill>
                  <a:latin typeface="+mn-lt"/>
                  <a:ea typeface="+mn-ea"/>
                </a:defRPr>
              </a:lvl4pPr>
              <a:lvl5pPr marL="1311275" indent="-171450" algn="l" rtl="0" eaLnBrk="0" fontAlgn="base" hangingPunct="0">
                <a:spcBef>
                  <a:spcPct val="0"/>
                </a:spcBef>
                <a:spcAft>
                  <a:spcPct val="0"/>
                </a:spcAft>
                <a:buClr>
                  <a:srgbClr val="800000"/>
                </a:buClr>
                <a:buSzPct val="6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80000"/>
                </a:lnSpc>
                <a:buClrTx/>
                <a:buSzTx/>
                <a:buFontTx/>
                <a:buNone/>
              </a:pPr>
              <a:r>
                <a:rPr lang="en-US" altLang="zh-CN" sz="1800" dirty="0">
                  <a:solidFill>
                    <a:schemeClr val="tx2"/>
                  </a:solidFill>
                  <a:latin typeface="Times New Roman" panose="02020603050405020304" pitchFamily="18" charset="0"/>
                  <a:cs typeface="Times New Roman" panose="02020603050405020304" pitchFamily="18" charset="0"/>
                </a:rPr>
                <a:t>E+F+G+H</a:t>
              </a:r>
              <a:endParaRPr lang="en-US" altLang="zh-CN" sz="1800" dirty="0">
                <a:solidFill>
                  <a:schemeClr val="tx2"/>
                </a:solidFill>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流水线例子</a:t>
            </a:r>
            <a:r>
              <a:rPr lang="en-US" altLang="zh-CN" dirty="0" smtClean="0"/>
              <a:t>—</a:t>
            </a:r>
            <a:r>
              <a:rPr dirty="0" smtClean="0"/>
              <a:t>流水线</a:t>
            </a:r>
            <a:r>
              <a:rPr dirty="0" smtClean="0"/>
              <a:t>性能</a:t>
            </a:r>
            <a:endParaRPr dirty="0" smtClean="0"/>
          </a:p>
        </p:txBody>
      </p:sp>
      <p:sp>
        <p:nvSpPr>
          <p:cNvPr id="5" name="矩形 4"/>
          <p:cNvSpPr/>
          <p:nvPr/>
        </p:nvSpPr>
        <p:spPr>
          <a:xfrm>
            <a:off x="683895" y="1484313"/>
            <a:ext cx="7777163" cy="1228249"/>
          </a:xfrm>
          <a:prstGeom prst="rect">
            <a:avLst/>
          </a:prstGeom>
          <a:noFill/>
          <a:ln>
            <a:noFill/>
          </a:ln>
        </p:spPr>
        <p:txBody>
          <a:bodyPr vert="horz" wrap="square" rtlCol="0" anchor="t">
            <a:noAutofit/>
          </a:bodyPr>
          <a:p>
            <a:pPr marL="342900" lvl="0" indent="-342900" algn="l" eaLnBrk="0" hangingPunct="0">
              <a:spcBef>
                <a:spcPct val="20000"/>
              </a:spcBef>
              <a:buClr>
                <a:schemeClr val="hlink"/>
              </a:buClr>
              <a:buSzTx/>
              <a:buFont typeface="Wingdings" panose="05000000000000000000" pitchFamily="2" charset="2"/>
              <a:buChar char="v"/>
            </a:pPr>
            <a:r>
              <a:rPr lang="zh-CN" altLang="en-US" sz="2400" b="1" kern="0" dirty="0">
                <a:solidFill>
                  <a:schemeClr val="hlink"/>
                </a:solidFill>
                <a:latin typeface="Times New Roman" panose="02020603050405020304" pitchFamily="18" charset="0"/>
                <a:ea typeface="+mn-ea"/>
                <a:sym typeface="+mn-ea"/>
              </a:rPr>
              <a:t>时钟周期为</a:t>
            </a:r>
            <a:r>
              <a:rPr lang="zh-CN" altLang="en-US" sz="2400" b="1" kern="0" dirty="0">
                <a:solidFill>
                  <a:schemeClr val="hlink"/>
                </a:solidFill>
                <a:latin typeface="微软雅黑" panose="020B0503020204020204" charset="-122"/>
                <a:ea typeface="微软雅黑" panose="020B0503020204020204" charset="-122"/>
                <a:sym typeface="+mn-ea"/>
              </a:rPr>
              <a:t>∆</a:t>
            </a:r>
            <a:r>
              <a:rPr lang="zh-CN" altLang="en-US" sz="2400" b="1" kern="0" dirty="0">
                <a:solidFill>
                  <a:schemeClr val="hlink"/>
                </a:solidFill>
                <a:latin typeface="Times New Roman" panose="02020603050405020304" pitchFamily="18" charset="0"/>
                <a:ea typeface="+mn-ea"/>
                <a:sym typeface="+mn-ea"/>
              </a:rPr>
              <a:t>t</a:t>
            </a:r>
            <a:r>
              <a:rPr lang="zh-CN" altLang="en-US" sz="2400" b="1" kern="0" dirty="0">
                <a:solidFill>
                  <a:schemeClr val="hlink"/>
                </a:solidFill>
                <a:latin typeface="Times New Roman" panose="02020603050405020304" pitchFamily="18" charset="0"/>
                <a:ea typeface="+mn-ea"/>
                <a:sym typeface="+mn-ea"/>
              </a:rPr>
              <a:t>，</a:t>
            </a:r>
            <a:r>
              <a:rPr lang="zh-CN" altLang="en-US" sz="2400" b="1" kern="0" dirty="0">
                <a:solidFill>
                  <a:schemeClr val="hlink"/>
                </a:solidFill>
                <a:latin typeface="Times New Roman" panose="02020603050405020304" pitchFamily="18" charset="0"/>
                <a:ea typeface="+mn-ea"/>
                <a:sym typeface="+mn-ea"/>
              </a:rPr>
              <a:t>n=7</a:t>
            </a:r>
            <a:r>
              <a:rPr lang="zh-CN" altLang="en-US" sz="2400" b="1" kern="0" dirty="0">
                <a:solidFill>
                  <a:schemeClr val="hlink"/>
                </a:solidFill>
                <a:latin typeface="Times New Roman" panose="02020603050405020304" pitchFamily="18" charset="0"/>
                <a:ea typeface="+mn-ea"/>
                <a:sym typeface="+mn-ea"/>
              </a:rPr>
              <a:t>个浮点加法共用了</a:t>
            </a:r>
            <a:endParaRPr lang="zh-CN" altLang="en-US" sz="2400" b="1" kern="0" dirty="0">
              <a:solidFill>
                <a:schemeClr val="hlink"/>
              </a:solidFill>
              <a:latin typeface="Times New Roman" panose="02020603050405020304" pitchFamily="18" charset="0"/>
              <a:ea typeface="+mn-ea"/>
              <a:sym typeface="+mn-ea"/>
            </a:endParaRPr>
          </a:p>
          <a:p>
            <a:pPr marL="342900" lvl="0" indent="-342900" algn="l" eaLnBrk="0" hangingPunct="0">
              <a:spcBef>
                <a:spcPct val="20000"/>
              </a:spcBef>
              <a:buClr>
                <a:schemeClr val="hlink"/>
              </a:buClr>
              <a:buSzTx/>
              <a:buFont typeface="Wingdings" panose="05000000000000000000" pitchFamily="2" charset="2"/>
              <a:buChar char="v"/>
            </a:pPr>
            <a:endParaRPr lang="zh-CN" altLang="en-US" sz="2400" b="1" kern="0" dirty="0">
              <a:solidFill>
                <a:schemeClr val="hlink"/>
              </a:solidFill>
              <a:latin typeface="Times New Roman" panose="02020603050405020304" pitchFamily="18" charset="0"/>
              <a:ea typeface="+mn-ea"/>
              <a:sym typeface="+mn-ea"/>
            </a:endParaRPr>
          </a:p>
          <a:p>
            <a:pPr marL="342900" lvl="0" indent="-342900" algn="l" eaLnBrk="0" hangingPunct="0">
              <a:spcBef>
                <a:spcPct val="20000"/>
              </a:spcBef>
              <a:buClr>
                <a:schemeClr val="hlink"/>
              </a:buClr>
              <a:buSzTx/>
              <a:buFont typeface="Wingdings" panose="05000000000000000000" pitchFamily="2" charset="2"/>
              <a:buChar char="v"/>
            </a:pPr>
            <a:endParaRPr lang="zh-CN" altLang="en-US" sz="2400" b="1" kern="0" dirty="0">
              <a:solidFill>
                <a:schemeClr val="hlink"/>
              </a:solidFill>
              <a:latin typeface="Times New Roman" panose="02020603050405020304" pitchFamily="18" charset="0"/>
              <a:ea typeface="+mn-ea"/>
              <a:sym typeface="+mn-ea"/>
            </a:endParaRPr>
          </a:p>
          <a:p>
            <a:pPr marL="342900" lvl="0" indent="-342900" algn="l" eaLnBrk="0" hangingPunct="0">
              <a:spcBef>
                <a:spcPct val="20000"/>
              </a:spcBef>
              <a:buClr>
                <a:schemeClr val="hlink"/>
              </a:buClr>
              <a:buSzTx/>
              <a:buFont typeface="Wingdings" panose="05000000000000000000" pitchFamily="2" charset="2"/>
              <a:buChar char="v"/>
            </a:pPr>
            <a:endParaRPr lang="zh-CN" altLang="en-US" sz="2400" b="1" kern="0" dirty="0">
              <a:solidFill>
                <a:schemeClr val="hlink"/>
              </a:solidFill>
              <a:latin typeface="Times New Roman" panose="02020603050405020304" pitchFamily="18" charset="0"/>
              <a:ea typeface="+mn-ea"/>
              <a:sym typeface="+mn-ea"/>
            </a:endParaRPr>
          </a:p>
          <a:p>
            <a:pPr marL="342900" lvl="0" indent="-342900" algn="l" eaLnBrk="0" hangingPunct="0">
              <a:spcBef>
                <a:spcPct val="20000"/>
              </a:spcBef>
              <a:buClr>
                <a:schemeClr val="hlink"/>
              </a:buClr>
              <a:buSzTx/>
              <a:buFont typeface="Wingdings" panose="05000000000000000000" pitchFamily="2" charset="2"/>
              <a:buChar char="v"/>
            </a:pPr>
            <a:r>
              <a:rPr lang="zh-CN" altLang="en-US" sz="2400" b="1" kern="0" dirty="0">
                <a:solidFill>
                  <a:schemeClr val="hlink"/>
                </a:solidFill>
                <a:latin typeface="Times New Roman" panose="02020603050405020304" pitchFamily="18" charset="0"/>
                <a:ea typeface="+mn-ea"/>
                <a:sym typeface="+mn-ea"/>
              </a:rPr>
              <a:t>流水线的</a:t>
            </a:r>
            <a:r>
              <a:rPr lang="zh-CN" altLang="en-US" sz="2400" b="1" kern="0" dirty="0">
                <a:solidFill>
                  <a:schemeClr val="hlink"/>
                </a:solidFill>
                <a:latin typeface="Times New Roman" panose="02020603050405020304" pitchFamily="18" charset="0"/>
                <a:ea typeface="+mn-ea"/>
                <a:sym typeface="+mn-ea"/>
              </a:rPr>
              <a:t>吞吐率</a:t>
            </a:r>
            <a:endParaRPr lang="zh-CN" altLang="en-US" sz="2400" b="1" kern="0" dirty="0">
              <a:solidFill>
                <a:schemeClr val="hlink"/>
              </a:solidFill>
              <a:latin typeface="Times New Roman" panose="02020603050405020304" pitchFamily="18" charset="0"/>
              <a:ea typeface="+mn-ea"/>
              <a:sym typeface="+mn-ea"/>
            </a:endParaRPr>
          </a:p>
          <a:p>
            <a:pPr marL="342900" lvl="0" indent="-342900" algn="l" eaLnBrk="0" hangingPunct="0">
              <a:spcBef>
                <a:spcPct val="20000"/>
              </a:spcBef>
              <a:buClr>
                <a:schemeClr val="hlink"/>
              </a:buClr>
              <a:buSzTx/>
              <a:buFont typeface="Wingdings" panose="05000000000000000000" pitchFamily="2" charset="2"/>
              <a:buChar char="v"/>
            </a:pPr>
            <a:endParaRPr lang="zh-CN" altLang="en-US" sz="2400" b="1" kern="0" dirty="0">
              <a:solidFill>
                <a:schemeClr val="hlink"/>
              </a:solidFill>
              <a:latin typeface="Times New Roman" panose="02020603050405020304" pitchFamily="18" charset="0"/>
              <a:ea typeface="+mn-ea"/>
              <a:sym typeface="+mn-ea"/>
            </a:endParaRPr>
          </a:p>
          <a:p>
            <a:pPr marL="342900" lvl="0" indent="-342900" algn="l" eaLnBrk="0" hangingPunct="0">
              <a:spcBef>
                <a:spcPct val="20000"/>
              </a:spcBef>
              <a:buClr>
                <a:schemeClr val="hlink"/>
              </a:buClr>
              <a:buSzTx/>
              <a:buFont typeface="Wingdings" panose="05000000000000000000" pitchFamily="2" charset="2"/>
              <a:buChar char="v"/>
            </a:pPr>
            <a:endParaRPr lang="zh-CN" altLang="en-US" sz="2400" b="1" kern="0" dirty="0">
              <a:solidFill>
                <a:schemeClr val="hlink"/>
              </a:solidFill>
              <a:latin typeface="Times New Roman" panose="02020603050405020304" pitchFamily="18" charset="0"/>
              <a:ea typeface="+mn-ea"/>
              <a:sym typeface="+mn-ea"/>
            </a:endParaRPr>
          </a:p>
          <a:p>
            <a:pPr marL="342900" lvl="0" indent="-342900" algn="l" eaLnBrk="0" hangingPunct="0">
              <a:spcBef>
                <a:spcPct val="20000"/>
              </a:spcBef>
              <a:buClr>
                <a:schemeClr val="hlink"/>
              </a:buClr>
              <a:buSzTx/>
              <a:buFont typeface="Wingdings" panose="05000000000000000000" pitchFamily="2" charset="2"/>
              <a:buChar char="v"/>
            </a:pPr>
            <a:r>
              <a:rPr lang="zh-CN" altLang="en-US" sz="2400" b="1" kern="0" dirty="0">
                <a:solidFill>
                  <a:schemeClr val="hlink"/>
                </a:solidFill>
                <a:latin typeface="Times New Roman" panose="02020603050405020304" pitchFamily="18" charset="0"/>
                <a:ea typeface="+mn-ea"/>
                <a:sym typeface="+mn-ea"/>
              </a:rPr>
              <a:t>流水线的</a:t>
            </a:r>
            <a:r>
              <a:rPr lang="zh-CN" altLang="en-US" sz="2400" b="1" kern="0" dirty="0">
                <a:solidFill>
                  <a:schemeClr val="hlink"/>
                </a:solidFill>
                <a:latin typeface="Times New Roman" panose="02020603050405020304" pitchFamily="18" charset="0"/>
                <a:ea typeface="+mn-ea"/>
                <a:sym typeface="+mn-ea"/>
              </a:rPr>
              <a:t>加速比</a:t>
            </a:r>
            <a:endParaRPr lang="zh-CN" altLang="en-US" sz="2400" b="1" kern="0" dirty="0">
              <a:solidFill>
                <a:schemeClr val="hlink"/>
              </a:solidFill>
              <a:latin typeface="Times New Roman" panose="02020603050405020304" pitchFamily="18" charset="0"/>
              <a:ea typeface="+mn-ea"/>
              <a:sym typeface="+mn-ea"/>
            </a:endParaRPr>
          </a:p>
          <a:p>
            <a:pPr marL="342900" lvl="0" indent="-342900" algn="l" eaLnBrk="0" hangingPunct="0">
              <a:spcBef>
                <a:spcPct val="20000"/>
              </a:spcBef>
              <a:buClr>
                <a:schemeClr val="hlink"/>
              </a:buClr>
              <a:buSzTx/>
              <a:buFont typeface="Wingdings" panose="05000000000000000000" pitchFamily="2" charset="2"/>
              <a:buChar char="v"/>
            </a:pPr>
            <a:endParaRPr lang="zh-CN" altLang="en-US" sz="2400" b="1" kern="0" dirty="0">
              <a:solidFill>
                <a:schemeClr val="hlink"/>
              </a:solidFill>
              <a:latin typeface="Times New Roman" panose="02020603050405020304" pitchFamily="18" charset="0"/>
              <a:ea typeface="+mn-ea"/>
              <a:sym typeface="+mn-ea"/>
            </a:endParaRPr>
          </a:p>
          <a:p>
            <a:pPr marL="342900" lvl="0" indent="-342900" algn="l" eaLnBrk="0" hangingPunct="0">
              <a:spcBef>
                <a:spcPct val="20000"/>
              </a:spcBef>
              <a:buClr>
                <a:schemeClr val="hlink"/>
              </a:buClr>
              <a:buSzTx/>
              <a:buFont typeface="Wingdings" panose="05000000000000000000" pitchFamily="2" charset="2"/>
              <a:buChar char="v"/>
            </a:pPr>
            <a:endParaRPr lang="zh-CN" altLang="en-US" sz="2400" b="1" kern="0" dirty="0">
              <a:solidFill>
                <a:schemeClr val="hlink"/>
              </a:solidFill>
              <a:latin typeface="Times New Roman" panose="02020603050405020304" pitchFamily="18" charset="0"/>
              <a:ea typeface="+mn-ea"/>
              <a:sym typeface="+mn-ea"/>
            </a:endParaRPr>
          </a:p>
          <a:p>
            <a:pPr marL="342900" lvl="0" indent="-342900" algn="l" eaLnBrk="0" hangingPunct="0">
              <a:spcBef>
                <a:spcPct val="20000"/>
              </a:spcBef>
              <a:buClr>
                <a:schemeClr val="hlink"/>
              </a:buClr>
              <a:buSzTx/>
              <a:buFont typeface="Wingdings" panose="05000000000000000000" pitchFamily="2" charset="2"/>
              <a:buChar char="v"/>
            </a:pPr>
            <a:r>
              <a:rPr lang="zh-CN" altLang="en-US" sz="2400" b="1" kern="0" dirty="0">
                <a:solidFill>
                  <a:schemeClr val="hlink"/>
                </a:solidFill>
                <a:latin typeface="Times New Roman" panose="02020603050405020304" pitchFamily="18" charset="0"/>
                <a:ea typeface="+mn-ea"/>
                <a:sym typeface="+mn-ea"/>
              </a:rPr>
              <a:t>流水线的</a:t>
            </a:r>
            <a:r>
              <a:rPr lang="zh-CN" altLang="en-US" sz="2400" b="1" kern="0" dirty="0">
                <a:solidFill>
                  <a:schemeClr val="hlink"/>
                </a:solidFill>
                <a:latin typeface="Times New Roman" panose="02020603050405020304" pitchFamily="18" charset="0"/>
                <a:ea typeface="+mn-ea"/>
                <a:sym typeface="+mn-ea"/>
              </a:rPr>
              <a:t>效率</a:t>
            </a:r>
            <a:endParaRPr lang="zh-CN" altLang="en-US" sz="2400" b="1" kern="0" dirty="0">
              <a:solidFill>
                <a:schemeClr val="hlink"/>
              </a:solidFill>
              <a:latin typeface="Times New Roman" panose="02020603050405020304" pitchFamily="18" charset="0"/>
              <a:ea typeface="+mn-ea"/>
              <a:sym typeface="+mn-ea"/>
            </a:endParaRPr>
          </a:p>
          <a:p>
            <a:pPr marL="342900" lvl="0" indent="-342900" algn="l" eaLnBrk="0" hangingPunct="0">
              <a:spcBef>
                <a:spcPct val="20000"/>
              </a:spcBef>
              <a:buClr>
                <a:schemeClr val="hlink"/>
              </a:buClr>
              <a:buSzTx/>
              <a:buFont typeface="Wingdings" panose="05000000000000000000" pitchFamily="2" charset="2"/>
              <a:buChar char="v"/>
            </a:pPr>
            <a:endParaRPr lang="zh-CN" altLang="en-US" sz="2400" b="1" kern="0" dirty="0">
              <a:solidFill>
                <a:schemeClr val="hlink"/>
              </a:solidFill>
              <a:latin typeface="Times New Roman" panose="02020603050405020304" pitchFamily="18" charset="0"/>
              <a:ea typeface="+mn-ea"/>
              <a:sym typeface="+mn-ea"/>
            </a:endParaRPr>
          </a:p>
        </p:txBody>
      </p:sp>
      <p:graphicFrame>
        <p:nvGraphicFramePr>
          <p:cNvPr id="105477" name="Object 4"/>
          <p:cNvGraphicFramePr>
            <a:graphicFrameLocks noChangeAspect="1"/>
          </p:cNvGraphicFramePr>
          <p:nvPr>
            <p:custDataLst>
              <p:tags r:id="rId1"/>
            </p:custDataLst>
          </p:nvPr>
        </p:nvGraphicFramePr>
        <p:xfrm>
          <a:off x="3707765" y="3183255"/>
          <a:ext cx="2112645" cy="789305"/>
        </p:xfrm>
        <a:graphic>
          <a:graphicData uri="http://schemas.openxmlformats.org/presentationml/2006/ole">
            <mc:AlternateContent xmlns:mc="http://schemas.openxmlformats.org/markup-compatibility/2006">
              <mc:Choice xmlns:v="urn:schemas-microsoft-com:vml" Requires="v">
                <p:oleObj spid="_x0000_s3092" name="" r:id="rId2" imgW="1054100" imgH="393700" progId="Equation.3">
                  <p:embed/>
                </p:oleObj>
              </mc:Choice>
              <mc:Fallback>
                <p:oleObj name="" r:id="rId2" imgW="1054100" imgH="393700" progId="Equation.3">
                  <p:embed/>
                  <p:pic>
                    <p:nvPicPr>
                      <p:cNvPr id="0" name="图片 3091"/>
                      <p:cNvPicPr/>
                      <p:nvPr/>
                    </p:nvPicPr>
                    <p:blipFill>
                      <a:blip r:embed="rId3"/>
                      <a:stretch>
                        <a:fillRect/>
                      </a:stretch>
                    </p:blipFill>
                    <p:spPr>
                      <a:xfrm>
                        <a:off x="3707765" y="3183255"/>
                        <a:ext cx="2112645" cy="789305"/>
                      </a:xfrm>
                      <a:prstGeom prst="rect">
                        <a:avLst/>
                      </a:prstGeom>
                      <a:noFill/>
                      <a:ln w="38100">
                        <a:noFill/>
                        <a:miter/>
                      </a:ln>
                    </p:spPr>
                  </p:pic>
                </p:oleObj>
              </mc:Fallback>
            </mc:AlternateContent>
          </a:graphicData>
        </a:graphic>
      </p:graphicFrame>
      <p:graphicFrame>
        <p:nvGraphicFramePr>
          <p:cNvPr id="105478" name="Object 5"/>
          <p:cNvGraphicFramePr>
            <a:graphicFrameLocks noChangeAspect="1"/>
          </p:cNvGraphicFramePr>
          <p:nvPr>
            <p:custDataLst>
              <p:tags r:id="rId4"/>
            </p:custDataLst>
          </p:nvPr>
        </p:nvGraphicFramePr>
        <p:xfrm>
          <a:off x="3707765" y="4364990"/>
          <a:ext cx="3201670" cy="863600"/>
        </p:xfrm>
        <a:graphic>
          <a:graphicData uri="http://schemas.openxmlformats.org/presentationml/2006/ole">
            <mc:AlternateContent xmlns:mc="http://schemas.openxmlformats.org/markup-compatibility/2006">
              <mc:Choice xmlns:v="urn:schemas-microsoft-com:vml" Requires="v">
                <p:oleObj spid="_x0000_s3093" name="" r:id="rId5" imgW="1459865" imgH="393700" progId="Equation.3">
                  <p:embed/>
                </p:oleObj>
              </mc:Choice>
              <mc:Fallback>
                <p:oleObj name="" r:id="rId5" imgW="1459865" imgH="393700" progId="Equation.3">
                  <p:embed/>
                  <p:pic>
                    <p:nvPicPr>
                      <p:cNvPr id="0" name="图片 3092"/>
                      <p:cNvPicPr/>
                      <p:nvPr/>
                    </p:nvPicPr>
                    <p:blipFill>
                      <a:blip r:embed="rId6"/>
                      <a:stretch>
                        <a:fillRect/>
                      </a:stretch>
                    </p:blipFill>
                    <p:spPr>
                      <a:xfrm>
                        <a:off x="3707765" y="4364990"/>
                        <a:ext cx="3201670" cy="863600"/>
                      </a:xfrm>
                      <a:prstGeom prst="rect">
                        <a:avLst/>
                      </a:prstGeom>
                      <a:noFill/>
                      <a:ln w="38100">
                        <a:noFill/>
                        <a:miter/>
                      </a:ln>
                    </p:spPr>
                  </p:pic>
                </p:oleObj>
              </mc:Fallback>
            </mc:AlternateContent>
          </a:graphicData>
        </a:graphic>
      </p:graphicFrame>
      <p:graphicFrame>
        <p:nvGraphicFramePr>
          <p:cNvPr id="105479" name="Object 6"/>
          <p:cNvGraphicFramePr>
            <a:graphicFrameLocks noChangeAspect="1"/>
          </p:cNvGraphicFramePr>
          <p:nvPr>
            <p:custDataLst>
              <p:tags r:id="rId7"/>
            </p:custDataLst>
          </p:nvPr>
        </p:nvGraphicFramePr>
        <p:xfrm>
          <a:off x="3651885" y="5517515"/>
          <a:ext cx="3257550" cy="777240"/>
        </p:xfrm>
        <a:graphic>
          <a:graphicData uri="http://schemas.openxmlformats.org/presentationml/2006/ole">
            <mc:AlternateContent xmlns:mc="http://schemas.openxmlformats.org/markup-compatibility/2006">
              <mc:Choice xmlns:v="urn:schemas-microsoft-com:vml" Requires="v">
                <p:oleObj spid="_x0000_s3094" name="" r:id="rId8" imgW="1651000" imgH="393700" progId="Equation.3">
                  <p:embed/>
                </p:oleObj>
              </mc:Choice>
              <mc:Fallback>
                <p:oleObj name="" r:id="rId8" imgW="1651000" imgH="393700" progId="Equation.3">
                  <p:embed/>
                  <p:pic>
                    <p:nvPicPr>
                      <p:cNvPr id="0" name="图片 3093"/>
                      <p:cNvPicPr/>
                      <p:nvPr/>
                    </p:nvPicPr>
                    <p:blipFill>
                      <a:blip r:embed="rId9"/>
                      <a:stretch>
                        <a:fillRect/>
                      </a:stretch>
                    </p:blipFill>
                    <p:spPr>
                      <a:xfrm>
                        <a:off x="3651885" y="5517515"/>
                        <a:ext cx="3257550" cy="777240"/>
                      </a:xfrm>
                      <a:prstGeom prst="rect">
                        <a:avLst/>
                      </a:prstGeom>
                      <a:noFill/>
                      <a:ln w="38100">
                        <a:noFill/>
                        <a:miter/>
                      </a:ln>
                    </p:spPr>
                  </p:pic>
                </p:oleObj>
              </mc:Fallback>
            </mc:AlternateContent>
          </a:graphicData>
        </a:graphic>
      </p:graphicFrame>
      <p:pic>
        <p:nvPicPr>
          <p:cNvPr id="2" name="图片 1"/>
          <p:cNvPicPr>
            <a:picLocks noChangeAspect="1"/>
          </p:cNvPicPr>
          <p:nvPr/>
        </p:nvPicPr>
        <p:blipFill>
          <a:blip r:embed="rId10"/>
          <a:stretch>
            <a:fillRect/>
          </a:stretch>
        </p:blipFill>
        <p:spPr>
          <a:xfrm>
            <a:off x="1187450" y="2060575"/>
            <a:ext cx="4563745" cy="7708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标题 1"/>
          <p:cNvSpPr>
            <a:spLocks noGrp="1"/>
          </p:cNvSpPr>
          <p:nvPr>
            <p:ph type="title"/>
          </p:nvPr>
        </p:nvSpPr>
        <p:spPr>
          <a:noFill/>
          <a:ln>
            <a:noFill/>
          </a:ln>
        </p:spPr>
        <p:txBody>
          <a:bodyPr anchor="t"/>
          <a:p>
            <a:r>
              <a:rPr lang="en-US" altLang="zh-CN" dirty="0">
                <a:latin typeface="Times New Roman" panose="02020603050405020304" pitchFamily="18" charset="0"/>
              </a:rPr>
              <a:t>3.</a:t>
            </a:r>
            <a:r>
              <a:rPr lang="zh-CN" altLang="en-US" dirty="0">
                <a:latin typeface="Times New Roman" panose="02020603050405020304" pitchFamily="18" charset="0"/>
              </a:rPr>
              <a:t>指令流水线的相关性</a:t>
            </a:r>
            <a:endParaRPr lang="zh-CN" altLang="en-US" dirty="0">
              <a:latin typeface="Times New Roman" panose="02020603050405020304" pitchFamily="18" charset="0"/>
              <a:ea typeface="Times New Roman" panose="02020603050405020304" pitchFamily="18" charset="0"/>
            </a:endParaRPr>
          </a:p>
        </p:txBody>
      </p:sp>
      <p:sp>
        <p:nvSpPr>
          <p:cNvPr id="96258" name="内容占位符 2"/>
          <p:cNvSpPr>
            <a:spLocks noGrp="1"/>
          </p:cNvSpPr>
          <p:nvPr>
            <p:ph idx="1"/>
          </p:nvPr>
        </p:nvSpPr>
        <p:spPr>
          <a:xfrm>
            <a:off x="457200" y="1268413"/>
            <a:ext cx="8229600" cy="5113337"/>
          </a:xfrm>
          <a:noFill/>
          <a:ln>
            <a:noFill/>
          </a:ln>
        </p:spPr>
        <p:txBody>
          <a:bodyPr anchor="t"/>
          <a:p>
            <a:pPr>
              <a:spcBef>
                <a:spcPts val="1200"/>
              </a:spcBef>
            </a:pPr>
            <a:r>
              <a:rPr lang="zh-CN" altLang="en-US" sz="2400" dirty="0">
                <a:latin typeface="Times New Roman" panose="02020603050405020304" pitchFamily="18" charset="0"/>
              </a:rPr>
              <a:t>流水线断流：相邻或相近的指令可能存在关联。</a:t>
            </a:r>
            <a:endParaRPr lang="en-US" altLang="zh-CN" sz="2400" dirty="0">
              <a:latin typeface="Times New Roman" panose="02020603050405020304" pitchFamily="18" charset="0"/>
            </a:endParaRPr>
          </a:p>
          <a:p>
            <a:pPr>
              <a:spcBef>
                <a:spcPts val="1200"/>
              </a:spcBef>
            </a:pPr>
            <a:r>
              <a:rPr lang="zh-CN" altLang="en-US" sz="2400" dirty="0">
                <a:latin typeface="Times New Roman" panose="02020603050405020304" pitchFamily="18" charset="0"/>
              </a:rPr>
              <a:t>指令流水线的相关性：</a:t>
            </a:r>
            <a:endParaRPr lang="zh-CN" altLang="en-US" sz="2400" dirty="0">
              <a:latin typeface="Times New Roman" panose="02020603050405020304" pitchFamily="18" charset="0"/>
            </a:endParaRPr>
          </a:p>
          <a:p>
            <a:pPr lvl="1">
              <a:spcBef>
                <a:spcPts val="1200"/>
              </a:spcBef>
            </a:pPr>
            <a:r>
              <a:rPr lang="zh-CN" altLang="en-US" sz="2400" dirty="0">
                <a:solidFill>
                  <a:srgbClr val="FF0000"/>
                </a:solidFill>
                <a:latin typeface="Times New Roman" panose="02020603050405020304" pitchFamily="18" charset="0"/>
              </a:rPr>
              <a:t>结构相关</a:t>
            </a:r>
            <a:r>
              <a:rPr lang="zh-CN" altLang="en-US" sz="2400" dirty="0">
                <a:latin typeface="Times New Roman" panose="02020603050405020304" pitchFamily="18" charset="0"/>
              </a:rPr>
              <a:t>：</a:t>
            </a:r>
            <a:endParaRPr lang="en-US" altLang="zh-CN" sz="24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同一时刻争夺同一资源而形成的冲突。</a:t>
            </a:r>
            <a:endParaRPr lang="en-US" altLang="zh-CN" sz="2000" dirty="0">
              <a:latin typeface="Times New Roman" panose="02020603050405020304" pitchFamily="18" charset="0"/>
            </a:endParaRPr>
          </a:p>
          <a:p>
            <a:pPr lvl="1">
              <a:spcBef>
                <a:spcPts val="1200"/>
              </a:spcBef>
            </a:pPr>
            <a:r>
              <a:rPr lang="zh-CN" altLang="en-US" sz="2400" dirty="0">
                <a:solidFill>
                  <a:srgbClr val="FF0000"/>
                </a:solidFill>
                <a:latin typeface="Times New Roman" panose="02020603050405020304" pitchFamily="18" charset="0"/>
              </a:rPr>
              <a:t>数据相关</a:t>
            </a:r>
            <a:r>
              <a:rPr lang="zh-CN" altLang="en-US" sz="2400" dirty="0">
                <a:latin typeface="Times New Roman" panose="02020603050405020304" pitchFamily="18" charset="0"/>
              </a:rPr>
              <a:t>：</a:t>
            </a:r>
            <a:endParaRPr lang="en-US" altLang="zh-CN" sz="24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后续指令要使用前面指令的操作结果；</a:t>
            </a:r>
            <a:endParaRPr lang="en-US" altLang="zh-CN" sz="20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而这一结果尚未产生或未送到指定的位置；</a:t>
            </a:r>
            <a:endParaRPr lang="en-US" altLang="zh-CN" sz="2000" dirty="0">
              <a:latin typeface="Times New Roman" panose="02020603050405020304" pitchFamily="18" charset="0"/>
            </a:endParaRPr>
          </a:p>
          <a:p>
            <a:pPr lvl="2">
              <a:spcBef>
                <a:spcPts val="600"/>
              </a:spcBef>
            </a:pPr>
            <a:r>
              <a:rPr lang="en-US" altLang="zh-CN" sz="2000" dirty="0">
                <a:latin typeface="Times New Roman" panose="02020603050405020304" pitchFamily="18" charset="0"/>
              </a:rPr>
              <a:t>RAW</a:t>
            </a:r>
            <a:r>
              <a:rPr lang="zh-CN" altLang="en-US" sz="2000" dirty="0">
                <a:latin typeface="Times New Roman" panose="02020603050405020304" pitchFamily="18" charset="0"/>
              </a:rPr>
              <a:t>、</a:t>
            </a:r>
            <a:r>
              <a:rPr lang="en-US" altLang="zh-CN" sz="2000" dirty="0">
                <a:latin typeface="Times New Roman" panose="02020603050405020304" pitchFamily="18" charset="0"/>
              </a:rPr>
              <a:t>WAR</a:t>
            </a:r>
            <a:r>
              <a:rPr lang="zh-CN" altLang="en-US" sz="2000" dirty="0">
                <a:latin typeface="Times New Roman" panose="02020603050405020304" pitchFamily="18" charset="0"/>
              </a:rPr>
              <a:t>和</a:t>
            </a:r>
            <a:r>
              <a:rPr lang="en-US" altLang="zh-CN" sz="2000" dirty="0">
                <a:latin typeface="Times New Roman" panose="02020603050405020304" pitchFamily="18" charset="0"/>
              </a:rPr>
              <a:t>WAW</a:t>
            </a:r>
            <a:r>
              <a:rPr lang="zh-CN" altLang="en-US" sz="2000" dirty="0">
                <a:latin typeface="Times New Roman" panose="02020603050405020304" pitchFamily="18" charset="0"/>
              </a:rPr>
              <a:t>。</a:t>
            </a:r>
            <a:endParaRPr lang="en-US" altLang="zh-CN" sz="2000" dirty="0">
              <a:latin typeface="Times New Roman" panose="02020603050405020304" pitchFamily="18" charset="0"/>
            </a:endParaRPr>
          </a:p>
          <a:p>
            <a:pPr lvl="1">
              <a:spcBef>
                <a:spcPts val="1200"/>
              </a:spcBef>
            </a:pPr>
            <a:r>
              <a:rPr lang="zh-CN" altLang="en-US" sz="2400" dirty="0">
                <a:solidFill>
                  <a:srgbClr val="FF0000"/>
                </a:solidFill>
                <a:latin typeface="Times New Roman" panose="02020603050405020304" pitchFamily="18" charset="0"/>
              </a:rPr>
              <a:t>控制相关</a:t>
            </a:r>
            <a:r>
              <a:rPr lang="zh-CN" altLang="en-US" sz="2400" dirty="0">
                <a:latin typeface="Times New Roman" panose="02020603050405020304" pitchFamily="18" charset="0"/>
              </a:rPr>
              <a:t>：</a:t>
            </a:r>
            <a:endParaRPr lang="en-US" altLang="zh-CN" sz="24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主要由转移指令引起。</a:t>
            </a:r>
            <a:endParaRPr lang="zh-CN" altLang="en-US" sz="20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结构相关</a:t>
            </a:r>
            <a:endParaRPr lang="zh-CN" altLang="en-US"/>
          </a:p>
        </p:txBody>
      </p:sp>
      <p:pic>
        <p:nvPicPr>
          <p:cNvPr id="4" name="图片 3"/>
          <p:cNvPicPr>
            <a:picLocks noChangeAspect="1"/>
          </p:cNvPicPr>
          <p:nvPr/>
        </p:nvPicPr>
        <p:blipFill>
          <a:blip r:embed="rId1"/>
          <a:stretch>
            <a:fillRect/>
          </a:stretch>
        </p:blipFill>
        <p:spPr>
          <a:xfrm>
            <a:off x="539750" y="1437640"/>
            <a:ext cx="8234045" cy="436943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数据相关</a:t>
            </a:r>
            <a:endParaRPr lang="zh-CN" altLang="en-US"/>
          </a:p>
        </p:txBody>
      </p:sp>
      <p:pic>
        <p:nvPicPr>
          <p:cNvPr id="4" name="图片 3"/>
          <p:cNvPicPr>
            <a:picLocks noChangeAspect="1"/>
          </p:cNvPicPr>
          <p:nvPr/>
        </p:nvPicPr>
        <p:blipFill>
          <a:blip r:embed="rId1"/>
          <a:stretch>
            <a:fillRect/>
          </a:stretch>
        </p:blipFill>
        <p:spPr>
          <a:xfrm>
            <a:off x="539750" y="1268730"/>
            <a:ext cx="7632065" cy="472884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控制相关</a:t>
            </a:r>
            <a:endParaRPr lang="zh-CN" altLang="en-US"/>
          </a:p>
        </p:txBody>
      </p:sp>
      <p:pic>
        <p:nvPicPr>
          <p:cNvPr id="4" name="图片 3"/>
          <p:cNvPicPr>
            <a:picLocks noChangeAspect="1"/>
          </p:cNvPicPr>
          <p:nvPr/>
        </p:nvPicPr>
        <p:blipFill>
          <a:blip r:embed="rId1"/>
          <a:stretch>
            <a:fillRect/>
          </a:stretch>
        </p:blipFill>
        <p:spPr>
          <a:xfrm>
            <a:off x="467995" y="1268730"/>
            <a:ext cx="7662545" cy="48787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CPU</a:t>
            </a:r>
            <a:r>
              <a:rPr lang="zh-CN" altLang="en-US" dirty="0">
                <a:latin typeface="Times New Roman" panose="02020603050405020304" pitchFamily="18" charset="0"/>
              </a:rPr>
              <a:t>的模型</a:t>
            </a:r>
            <a:endParaRPr lang="zh-CN" altLang="en-US" dirty="0">
              <a:latin typeface="Times New Roman" panose="02020603050405020304" pitchFamily="18" charset="0"/>
              <a:ea typeface="Times New Roman" panose="02020603050405020304" pitchFamily="18" charset="0"/>
            </a:endParaRPr>
          </a:p>
        </p:txBody>
      </p:sp>
      <p:graphicFrame>
        <p:nvGraphicFramePr>
          <p:cNvPr id="23554" name="Object 4"/>
          <p:cNvGraphicFramePr>
            <a:graphicFrameLocks noChangeAspect="1"/>
          </p:cNvGraphicFramePr>
          <p:nvPr/>
        </p:nvGraphicFramePr>
        <p:xfrm>
          <a:off x="1547813" y="1196975"/>
          <a:ext cx="5257800" cy="4868863"/>
        </p:xfrm>
        <a:graphic>
          <a:graphicData uri="http://schemas.openxmlformats.org/presentationml/2006/ole">
            <mc:AlternateContent xmlns:mc="http://schemas.openxmlformats.org/markup-compatibility/2006">
              <mc:Choice xmlns:v="urn:schemas-microsoft-com:vml" Requires="v">
                <p:oleObj spid="_x0000_s3076" name="" r:id="rId1" imgW="3804920" imgH="3517900" progId="Visio.Drawing.6">
                  <p:embed/>
                </p:oleObj>
              </mc:Choice>
              <mc:Fallback>
                <p:oleObj name="" r:id="rId1" imgW="3804920" imgH="3517900" progId="Visio.Drawing.6">
                  <p:embed/>
                  <p:pic>
                    <p:nvPicPr>
                      <p:cNvPr id="0" name="图片 3075"/>
                      <p:cNvPicPr/>
                      <p:nvPr/>
                    </p:nvPicPr>
                    <p:blipFill>
                      <a:blip r:embed="rId2"/>
                      <a:stretch>
                        <a:fillRect/>
                      </a:stretch>
                    </p:blipFill>
                    <p:spPr>
                      <a:xfrm>
                        <a:off x="1547813" y="1196975"/>
                        <a:ext cx="5257800" cy="4868863"/>
                      </a:xfrm>
                      <a:prstGeom prst="rect">
                        <a:avLst/>
                      </a:prstGeom>
                      <a:noFill/>
                      <a:ln w="38100">
                        <a:noFill/>
                        <a:miter/>
                      </a:ln>
                    </p:spPr>
                  </p:pic>
                </p:oleObj>
              </mc:Fallback>
            </mc:AlternateContent>
          </a:graphicData>
        </a:graphic>
      </p:graphicFrame>
      <p:sp>
        <p:nvSpPr>
          <p:cNvPr id="23555" name="Rectangle 3"/>
          <p:cNvSpPr>
            <a:spLocks noGrp="1"/>
          </p:cNvSpPr>
          <p:nvPr>
            <p:ph idx="1"/>
          </p:nvPr>
        </p:nvSpPr>
        <p:spPr>
          <a:xfrm>
            <a:off x="746125" y="6065838"/>
            <a:ext cx="6059488" cy="533400"/>
          </a:xfrm>
          <a:noFill/>
          <a:ln>
            <a:noFill/>
          </a:ln>
        </p:spPr>
        <p:txBody>
          <a:bodyPr anchor="t"/>
          <a:p>
            <a:pPr algn="ctr" eaLnBrk="1" hangingPunct="1">
              <a:buFontTx/>
              <a:buNone/>
            </a:pPr>
            <a:r>
              <a:rPr lang="zh-CN" altLang="en-US" sz="2400" dirty="0">
                <a:latin typeface="Times New Roman" panose="02020603050405020304" pitchFamily="18" charset="0"/>
              </a:rPr>
              <a:t>图6-2 </a:t>
            </a:r>
            <a:r>
              <a:rPr lang="en-US" altLang="zh-CN" sz="2400" dirty="0">
                <a:latin typeface="Times New Roman" panose="02020603050405020304" pitchFamily="18" charset="0"/>
              </a:rPr>
              <a:t>CPU</a:t>
            </a:r>
            <a:r>
              <a:rPr lang="zh-CN" altLang="en-US" sz="2400" dirty="0">
                <a:latin typeface="Times New Roman" panose="02020603050405020304" pitchFamily="18" charset="0"/>
              </a:rPr>
              <a:t>的模型</a:t>
            </a:r>
            <a:endParaRPr lang="zh-CN" altLang="en-US" sz="24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重新安排代码以避免流水线阻塞</a:t>
            </a:r>
            <a:endParaRPr lang="zh-CN" altLang="en-US"/>
          </a:p>
        </p:txBody>
      </p:sp>
      <p:pic>
        <p:nvPicPr>
          <p:cNvPr id="3" name="图片 2"/>
          <p:cNvPicPr>
            <a:picLocks noChangeAspect="1"/>
          </p:cNvPicPr>
          <p:nvPr/>
        </p:nvPicPr>
        <p:blipFill>
          <a:blip r:embed="rId1"/>
          <a:stretch>
            <a:fillRect/>
          </a:stretch>
        </p:blipFill>
        <p:spPr>
          <a:xfrm>
            <a:off x="755650" y="1341120"/>
            <a:ext cx="7531735" cy="457009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寄存器重命名</a:t>
            </a:r>
            <a:endParaRPr lang="zh-CN" altLang="en-US"/>
          </a:p>
        </p:txBody>
      </p:sp>
      <p:pic>
        <p:nvPicPr>
          <p:cNvPr id="4" name="图片 3"/>
          <p:cNvPicPr>
            <a:picLocks noChangeAspect="1"/>
          </p:cNvPicPr>
          <p:nvPr/>
        </p:nvPicPr>
        <p:blipFill>
          <a:blip r:embed="rId1"/>
          <a:stretch>
            <a:fillRect/>
          </a:stretch>
        </p:blipFill>
        <p:spPr>
          <a:xfrm>
            <a:off x="755650" y="1772920"/>
            <a:ext cx="7517765" cy="299402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流水线调度</a:t>
            </a:r>
            <a:endParaRPr lang="zh-CN" altLang="en-US"/>
          </a:p>
        </p:txBody>
      </p:sp>
      <p:pic>
        <p:nvPicPr>
          <p:cNvPr id="4" name="图片 3"/>
          <p:cNvPicPr>
            <a:picLocks noChangeAspect="1"/>
          </p:cNvPicPr>
          <p:nvPr/>
        </p:nvPicPr>
        <p:blipFill>
          <a:blip r:embed="rId1"/>
          <a:stretch>
            <a:fillRect/>
          </a:stretch>
        </p:blipFill>
        <p:spPr>
          <a:xfrm>
            <a:off x="683895" y="1412875"/>
            <a:ext cx="7353935" cy="478853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流水线调度</a:t>
            </a:r>
            <a:br>
              <a:rPr lang="zh-CN" altLang="en-US"/>
            </a:br>
            <a:endParaRPr lang="zh-CN" altLang="en-US"/>
          </a:p>
        </p:txBody>
      </p:sp>
      <p:pic>
        <p:nvPicPr>
          <p:cNvPr id="4" name="图片 3"/>
          <p:cNvPicPr>
            <a:picLocks noChangeAspect="1"/>
          </p:cNvPicPr>
          <p:nvPr/>
        </p:nvPicPr>
        <p:blipFill>
          <a:blip r:embed="rId1"/>
          <a:stretch>
            <a:fillRect/>
          </a:stretch>
        </p:blipFill>
        <p:spPr>
          <a:xfrm>
            <a:off x="683895" y="1412875"/>
            <a:ext cx="7383780" cy="486664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循环展开</a:t>
            </a:r>
            <a:endParaRPr lang="en-US" altLang="zh-CN"/>
          </a:p>
        </p:txBody>
      </p:sp>
      <p:pic>
        <p:nvPicPr>
          <p:cNvPr id="4" name="图片 3"/>
          <p:cNvPicPr>
            <a:picLocks noChangeAspect="1"/>
          </p:cNvPicPr>
          <p:nvPr/>
        </p:nvPicPr>
        <p:blipFill>
          <a:blip r:embed="rId1"/>
          <a:stretch>
            <a:fillRect/>
          </a:stretch>
        </p:blipFill>
        <p:spPr>
          <a:xfrm>
            <a:off x="683895" y="1268730"/>
            <a:ext cx="7550785" cy="484124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循环展开</a:t>
            </a:r>
            <a:r>
              <a:rPr lang="en-US" altLang="zh-CN"/>
              <a:t>/</a:t>
            </a:r>
            <a:r>
              <a:rPr lang="zh-CN" altLang="en-US"/>
              <a:t>流水线调度</a:t>
            </a:r>
            <a:endParaRPr lang="zh-CN" altLang="en-US"/>
          </a:p>
        </p:txBody>
      </p:sp>
      <p:pic>
        <p:nvPicPr>
          <p:cNvPr id="4" name="图片 3"/>
          <p:cNvPicPr>
            <a:picLocks noChangeAspect="1"/>
          </p:cNvPicPr>
          <p:nvPr/>
        </p:nvPicPr>
        <p:blipFill>
          <a:blip r:embed="rId1"/>
          <a:stretch>
            <a:fillRect/>
          </a:stretch>
        </p:blipFill>
        <p:spPr>
          <a:xfrm>
            <a:off x="612140" y="1268730"/>
            <a:ext cx="7679055" cy="500761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latin typeface="微软雅黑" panose="020B0503020204020204" charset="-122"/>
                <a:ea typeface="微软雅黑" panose="020B0503020204020204" charset="-122"/>
                <a:cs typeface="微软雅黑" panose="020B0503020204020204" charset="-122"/>
                <a:sym typeface="+mn-ea"/>
              </a:rPr>
              <a:t>面</a:t>
            </a:r>
            <a:r>
              <a:rPr lang="zh-CN" altLang="en-US" dirty="0">
                <a:latin typeface="微软雅黑" panose="020B0503020204020204" charset="-122"/>
                <a:ea typeface="微软雅黑" panose="020B0503020204020204" charset="-122"/>
                <a:cs typeface="微软雅黑" panose="020B0503020204020204" charset="-122"/>
                <a:sym typeface="+mn-ea"/>
              </a:rPr>
              <a:t>向流水线的指令集设计</a:t>
            </a:r>
            <a:r>
              <a:rPr lang="en-US" altLang="zh-CN" dirty="0">
                <a:latin typeface="微软雅黑" panose="020B0503020204020204" charset="-122"/>
                <a:ea typeface="微软雅黑" panose="020B0503020204020204" charset="-122"/>
                <a:cs typeface="微软雅黑" panose="020B0503020204020204" charset="-122"/>
                <a:sym typeface="+mn-ea"/>
              </a:rPr>
              <a:t>——MIPS</a:t>
            </a:r>
            <a:br>
              <a:rPr lang="zh-CN" altLang="en-US" dirty="0"/>
            </a:br>
            <a:endParaRPr lang="zh-CN" altLang="en-US"/>
          </a:p>
        </p:txBody>
      </p:sp>
      <p:sp>
        <p:nvSpPr>
          <p:cNvPr id="46083" name="内容占位符 2"/>
          <p:cNvSpPr>
            <a:spLocks noGrp="1"/>
          </p:cNvSpPr>
          <p:nvPr>
            <p:ph idx="1"/>
          </p:nvPr>
        </p:nvSpPr>
        <p:spPr>
          <a:xfrm>
            <a:off x="323850" y="1196975"/>
            <a:ext cx="8569325" cy="5256213"/>
          </a:xfrm>
          <a:noFill/>
          <a:ln>
            <a:noFill/>
          </a:ln>
        </p:spPr>
        <p:txBody>
          <a:bodyPr/>
          <a:p>
            <a:pPr>
              <a:lnSpc>
                <a:spcPct val="120000"/>
              </a:lnSpc>
            </a:pPr>
            <a:r>
              <a:rPr lang="zh-CN" altLang="en-US" sz="2400" dirty="0">
                <a:latin typeface="Times New Roman" panose="02020603050405020304" pitchFamily="18" charset="0"/>
                <a:cs typeface="Times New Roman" panose="02020603050405020304" pitchFamily="18" charset="0"/>
              </a:rPr>
              <a:t>所有指令的长度都是相同的。</a:t>
            </a:r>
            <a:endParaRPr lang="en-US" altLang="zh-CN" sz="2400" dirty="0">
              <a:latin typeface="Times New Roman" panose="02020603050405020304" pitchFamily="18" charset="0"/>
              <a:cs typeface="Times New Roman" panose="02020603050405020304" pitchFamily="18" charset="0"/>
            </a:endParaRPr>
          </a:p>
          <a:p>
            <a:pPr lvl="1">
              <a:lnSpc>
                <a:spcPct val="120000"/>
              </a:lnSpc>
            </a:pPr>
            <a:r>
              <a:rPr lang="zh-CN" altLang="en-US" sz="2000" dirty="0">
                <a:latin typeface="Times New Roman" panose="02020603050405020304" pitchFamily="18" charset="0"/>
                <a:cs typeface="Times New Roman" panose="02020603050405020304" pitchFamily="18" charset="0"/>
              </a:rPr>
              <a:t>简化了取值和译码</a:t>
            </a:r>
            <a:endParaRPr lang="en-US" altLang="zh-CN" sz="2000" dirty="0">
              <a:latin typeface="Times New Roman" panose="02020603050405020304" pitchFamily="18" charset="0"/>
              <a:cs typeface="Times New Roman" panose="02020603050405020304" pitchFamily="18" charset="0"/>
            </a:endParaRPr>
          </a:p>
          <a:p>
            <a:pPr>
              <a:lnSpc>
                <a:spcPct val="120000"/>
              </a:lnSpc>
            </a:pPr>
            <a:r>
              <a:rPr lang="zh-CN" altLang="en-US" sz="2400" dirty="0">
                <a:latin typeface="Times New Roman" panose="02020603050405020304" pitchFamily="18" charset="0"/>
                <a:cs typeface="Times New Roman" panose="02020603050405020304" pitchFamily="18" charset="0"/>
              </a:rPr>
              <a:t>只有很少的几种指令格式，并且每条指令的源寄存器位置都是相同的。</a:t>
            </a:r>
            <a:endParaRPr lang="en-US" altLang="zh-CN" sz="2400" dirty="0">
              <a:latin typeface="Times New Roman" panose="02020603050405020304" pitchFamily="18" charset="0"/>
              <a:cs typeface="Times New Roman" panose="02020603050405020304" pitchFamily="18" charset="0"/>
            </a:endParaRPr>
          </a:p>
          <a:p>
            <a:pPr lvl="1">
              <a:lnSpc>
                <a:spcPct val="120000"/>
              </a:lnSpc>
            </a:pPr>
            <a:r>
              <a:rPr lang="zh-CN" altLang="en-US" sz="2000" dirty="0">
                <a:latin typeface="Times New Roman" panose="02020603050405020304" pitchFamily="18" charset="0"/>
                <a:cs typeface="Times New Roman" panose="02020603050405020304" pitchFamily="18" charset="0"/>
              </a:rPr>
              <a:t>流水线第二级在确定指令类型同时可以开始读寄存器堆</a:t>
            </a:r>
            <a:endParaRPr lang="en-US" altLang="zh-CN" sz="2400" dirty="0">
              <a:latin typeface="Times New Roman" panose="02020603050405020304" pitchFamily="18" charset="0"/>
              <a:cs typeface="Times New Roman" panose="02020603050405020304" pitchFamily="18" charset="0"/>
            </a:endParaRPr>
          </a:p>
          <a:p>
            <a:pPr>
              <a:lnSpc>
                <a:spcPct val="120000"/>
              </a:lnSpc>
            </a:pPr>
            <a:r>
              <a:rPr lang="zh-CN" altLang="en-US" sz="2400" dirty="0">
                <a:latin typeface="Times New Roman" panose="02020603050405020304" pitchFamily="18" charset="0"/>
                <a:cs typeface="Times New Roman" panose="02020603050405020304" pitchFamily="18" charset="0"/>
              </a:rPr>
              <a:t>存储器操作数只在存取指令中。</a:t>
            </a:r>
            <a:endParaRPr lang="en-US" altLang="zh-CN" sz="2400" dirty="0">
              <a:latin typeface="Times New Roman" panose="02020603050405020304" pitchFamily="18" charset="0"/>
              <a:cs typeface="Times New Roman" panose="02020603050405020304" pitchFamily="18" charset="0"/>
            </a:endParaRPr>
          </a:p>
          <a:p>
            <a:pPr lvl="1">
              <a:lnSpc>
                <a:spcPct val="120000"/>
              </a:lnSpc>
            </a:pPr>
            <a:r>
              <a:rPr lang="zh-CN" altLang="en-US" sz="2000" dirty="0">
                <a:latin typeface="Times New Roman" panose="02020603050405020304" pitchFamily="18" charset="0"/>
                <a:cs typeface="Times New Roman" panose="02020603050405020304" pitchFamily="18" charset="0"/>
              </a:rPr>
              <a:t>可以利用执行级计算存储器地址，在下一级访问存储器</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nSpc>
                <a:spcPct val="120000"/>
              </a:lnSpc>
            </a:pPr>
            <a:r>
              <a:rPr lang="zh-CN" altLang="en-US" sz="2400" dirty="0">
                <a:latin typeface="Times New Roman" panose="02020603050405020304" pitchFamily="18" charset="0"/>
                <a:cs typeface="Times New Roman" panose="02020603050405020304" pitchFamily="18" charset="0"/>
              </a:rPr>
              <a:t>所有操作数在存储器中对齐</a:t>
            </a:r>
            <a:endParaRPr lang="en-US" altLang="zh-CN" sz="2400" dirty="0">
              <a:latin typeface="Times New Roman" panose="02020603050405020304" pitchFamily="18" charset="0"/>
              <a:cs typeface="Times New Roman" panose="02020603050405020304" pitchFamily="18" charset="0"/>
            </a:endParaRPr>
          </a:p>
          <a:p>
            <a:pPr lvl="1">
              <a:lnSpc>
                <a:spcPct val="120000"/>
              </a:lnSpc>
            </a:pPr>
            <a:r>
              <a:rPr lang="zh-CN" altLang="en-US" sz="2000" dirty="0">
                <a:latin typeface="Times New Roman" panose="02020603050405020304" pitchFamily="18" charset="0"/>
                <a:cs typeface="Times New Roman" panose="02020603050405020304" pitchFamily="18" charset="0"/>
              </a:rPr>
              <a:t>数据传输指令无需两次访问存储器</a:t>
            </a:r>
            <a:endParaRPr lang="zh-CN" altLang="en-US" sz="200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标题 1"/>
          <p:cNvSpPr>
            <a:spLocks noGrp="1"/>
          </p:cNvSpPr>
          <p:nvPr>
            <p:ph type="title"/>
          </p:nvPr>
        </p:nvSpPr>
        <p:spPr>
          <a:noFill/>
          <a:ln>
            <a:noFill/>
          </a:ln>
        </p:spPr>
        <p:txBody>
          <a:bodyPr anchor="t"/>
          <a:p>
            <a:r>
              <a:rPr lang="en-US" altLang="zh-CN" dirty="0">
                <a:latin typeface="Times New Roman" panose="02020603050405020304" pitchFamily="18" charset="0"/>
              </a:rPr>
              <a:t>6.7 </a:t>
            </a:r>
            <a:r>
              <a:rPr lang="zh-CN" altLang="en-US" dirty="0">
                <a:latin typeface="Times New Roman" panose="02020603050405020304" pitchFamily="18" charset="0"/>
              </a:rPr>
              <a:t>精简指令系统计算机</a:t>
            </a:r>
            <a:endParaRPr lang="zh-CN" altLang="en-US" dirty="0">
              <a:latin typeface="Times New Roman" panose="02020603050405020304" pitchFamily="18" charset="0"/>
              <a:ea typeface="Times New Roman" panose="02020603050405020304" pitchFamily="18" charset="0"/>
            </a:endParaRPr>
          </a:p>
        </p:txBody>
      </p:sp>
      <p:sp>
        <p:nvSpPr>
          <p:cNvPr id="97282" name="内容占位符 2"/>
          <p:cNvSpPr>
            <a:spLocks noGrp="1"/>
          </p:cNvSpPr>
          <p:nvPr>
            <p:ph idx="1"/>
          </p:nvPr>
        </p:nvSpPr>
        <p:spPr>
          <a:xfrm>
            <a:off x="457200" y="1268413"/>
            <a:ext cx="8229600" cy="4857750"/>
          </a:xfrm>
          <a:noFill/>
          <a:ln>
            <a:noFill/>
          </a:ln>
        </p:spPr>
        <p:txBody>
          <a:bodyPr anchor="t"/>
          <a:p>
            <a:r>
              <a:rPr lang="en-US" altLang="zh-CN" dirty="0">
                <a:latin typeface="Times New Roman" panose="02020603050405020304" pitchFamily="18" charset="0"/>
              </a:rPr>
              <a:t>RISC</a:t>
            </a:r>
            <a:r>
              <a:rPr lang="zh-CN" altLang="en-US" dirty="0">
                <a:latin typeface="Times New Roman" panose="02020603050405020304" pitchFamily="18" charset="0"/>
              </a:rPr>
              <a:t>的主要特点</a:t>
            </a:r>
            <a:endParaRPr lang="zh-CN" altLang="en-US" dirty="0">
              <a:latin typeface="Times New Roman" panose="02020603050405020304" pitchFamily="18" charset="0"/>
            </a:endParaRPr>
          </a:p>
          <a:p>
            <a:pPr lvl="1">
              <a:spcBef>
                <a:spcPts val="1800"/>
              </a:spcBef>
            </a:pPr>
            <a:r>
              <a:rPr lang="zh-CN" altLang="en-US" sz="2400" dirty="0">
                <a:latin typeface="Times New Roman" panose="02020603050405020304" pitchFamily="18" charset="0"/>
              </a:rPr>
              <a:t>指令总数较少（不超过</a:t>
            </a:r>
            <a:r>
              <a:rPr lang="en-US" altLang="zh-CN" sz="2400" dirty="0">
                <a:latin typeface="Times New Roman" panose="02020603050405020304" pitchFamily="18" charset="0"/>
              </a:rPr>
              <a:t>100</a:t>
            </a:r>
            <a:r>
              <a:rPr lang="zh-CN" altLang="en-US" sz="2400" dirty="0">
                <a:latin typeface="Times New Roman" panose="02020603050405020304" pitchFamily="18" charset="0"/>
              </a:rPr>
              <a:t>条）；</a:t>
            </a:r>
            <a:endParaRPr lang="zh-CN" altLang="en-US"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基本寻址方式种类少（</a:t>
            </a:r>
            <a:r>
              <a:rPr lang="en-US" altLang="zh-CN" sz="2400" dirty="0">
                <a:latin typeface="Times New Roman" panose="02020603050405020304" pitchFamily="18" charset="0"/>
              </a:rPr>
              <a:t>2</a:t>
            </a:r>
            <a:r>
              <a:rPr lang="zh-CN" altLang="en-US" sz="2400" dirty="0">
                <a:latin typeface="Times New Roman" panose="02020603050405020304" pitchFamily="18" charset="0"/>
              </a:rPr>
              <a:t>～</a:t>
            </a:r>
            <a:r>
              <a:rPr lang="en-US" altLang="zh-CN" sz="2400" dirty="0">
                <a:latin typeface="Times New Roman" panose="02020603050405020304" pitchFamily="18" charset="0"/>
              </a:rPr>
              <a:t>3</a:t>
            </a:r>
            <a:r>
              <a:rPr lang="zh-CN" altLang="en-US" sz="2400" dirty="0">
                <a:latin typeface="Times New Roman" panose="02020603050405020304" pitchFamily="18" charset="0"/>
              </a:rPr>
              <a:t>种）；</a:t>
            </a:r>
            <a:endParaRPr lang="zh-CN" altLang="en-US"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指令格式少（</a:t>
            </a:r>
            <a:r>
              <a:rPr lang="en-US" altLang="zh-CN" sz="2400" dirty="0">
                <a:latin typeface="Times New Roman" panose="02020603050405020304" pitchFamily="18" charset="0"/>
              </a:rPr>
              <a:t>2</a:t>
            </a:r>
            <a:r>
              <a:rPr lang="zh-CN" altLang="en-US" sz="2400" dirty="0">
                <a:latin typeface="Times New Roman" panose="02020603050405020304" pitchFamily="18" charset="0"/>
              </a:rPr>
              <a:t>～</a:t>
            </a:r>
            <a:r>
              <a:rPr lang="en-US" altLang="zh-CN" sz="2400" dirty="0">
                <a:latin typeface="Times New Roman" panose="02020603050405020304" pitchFamily="18" charset="0"/>
              </a:rPr>
              <a:t>3</a:t>
            </a:r>
            <a:r>
              <a:rPr lang="zh-CN" altLang="en-US" sz="2400" dirty="0">
                <a:latin typeface="Times New Roman" panose="02020603050405020304" pitchFamily="18" charset="0"/>
              </a:rPr>
              <a:t>种），而且长度一致；</a:t>
            </a:r>
            <a:endParaRPr lang="zh-CN" altLang="en-US"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除</a:t>
            </a:r>
            <a:r>
              <a:rPr lang="en-US" altLang="zh-CN" sz="2400" dirty="0">
                <a:latin typeface="Times New Roman" panose="02020603050405020304" pitchFamily="18" charset="0"/>
              </a:rPr>
              <a:t>Load/Store</a:t>
            </a:r>
            <a:r>
              <a:rPr lang="zh-CN" altLang="en-US" sz="2400" dirty="0">
                <a:latin typeface="Times New Roman" panose="02020603050405020304" pitchFamily="18" charset="0"/>
              </a:rPr>
              <a:t>外，大部分指令在单周期内完成；</a:t>
            </a:r>
            <a:endParaRPr lang="en-US" altLang="zh-CN"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只有取数和存数指令能够访问存储器；</a:t>
            </a:r>
            <a:endParaRPr lang="zh-CN" altLang="en-US" sz="2400" dirty="0">
              <a:latin typeface="Times New Roman" panose="02020603050405020304" pitchFamily="18" charset="0"/>
            </a:endParaRPr>
          </a:p>
          <a:p>
            <a:pPr lvl="1">
              <a:spcBef>
                <a:spcPts val="1200"/>
              </a:spcBef>
            </a:pPr>
            <a:r>
              <a:rPr lang="en-US" altLang="zh-CN" sz="2400" dirty="0">
                <a:latin typeface="Times New Roman" panose="02020603050405020304" pitchFamily="18" charset="0"/>
              </a:rPr>
              <a:t>CPU</a:t>
            </a:r>
            <a:r>
              <a:rPr lang="zh-CN" altLang="en-US" sz="2400" dirty="0">
                <a:latin typeface="Times New Roman" panose="02020603050405020304" pitchFamily="18" charset="0"/>
              </a:rPr>
              <a:t>中通用寄存器的数目应相当多；</a:t>
            </a:r>
            <a:endParaRPr lang="zh-CN" altLang="en-US"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采用硬联线控制实现；</a:t>
            </a:r>
            <a:endParaRPr lang="zh-CN" altLang="en-US"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采用优化的编译技术。</a:t>
            </a:r>
            <a:endParaRPr lang="zh-CN" altLang="en-US" sz="2400" dirty="0">
              <a:latin typeface="Times New Roman" panose="02020603050405020304" pitchFamily="18" charset="0"/>
            </a:endParaRPr>
          </a:p>
          <a:p>
            <a:pPr lvl="1"/>
            <a:endParaRPr lang="en-US" altLang="zh-CN" dirty="0">
              <a:latin typeface="Times New Roman" panose="02020603050405020304" pitchFamily="18" charset="0"/>
            </a:endParaRPr>
          </a:p>
          <a:p>
            <a:pPr lvl="1"/>
            <a:endParaRPr lang="zh-CN" altLang="en-US" dirty="0">
              <a:latin typeface="Times New Roman" panose="02020603050405020304" pitchFamily="18" charset="0"/>
            </a:endParaRPr>
          </a:p>
          <a:p>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标题 1"/>
          <p:cNvSpPr>
            <a:spLocks noGrp="1"/>
          </p:cNvSpPr>
          <p:nvPr>
            <p:ph type="title"/>
          </p:nvPr>
        </p:nvSpPr>
        <p:spPr>
          <a:noFill/>
          <a:ln>
            <a:noFill/>
          </a:ln>
        </p:spPr>
        <p:txBody>
          <a:bodyPr anchor="t"/>
          <a:p>
            <a:r>
              <a:rPr lang="en-US" altLang="zh-CN" dirty="0">
                <a:latin typeface="Times New Roman" panose="02020603050405020304" pitchFamily="18" charset="0"/>
              </a:rPr>
              <a:t>RISC</a:t>
            </a:r>
            <a:r>
              <a:rPr lang="zh-CN" altLang="en-US" dirty="0">
                <a:latin typeface="Times New Roman" panose="02020603050405020304" pitchFamily="18" charset="0"/>
              </a:rPr>
              <a:t>的优势</a:t>
            </a:r>
            <a:endParaRPr lang="zh-CN" altLang="en-US" dirty="0">
              <a:latin typeface="Times New Roman" panose="02020603050405020304" pitchFamily="18" charset="0"/>
              <a:ea typeface="Times New Roman" panose="02020603050405020304" pitchFamily="18" charset="0"/>
            </a:endParaRPr>
          </a:p>
        </p:txBody>
      </p:sp>
      <p:sp>
        <p:nvSpPr>
          <p:cNvPr id="99331" name="内容占位符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r>
              <a:rPr kumimoji="0" lang="zh-CN" altLang="en-US" sz="24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计算机执行一个程序所用的时间</a:t>
            </a:r>
            <a:r>
              <a:rPr kumimoji="0" lang="en-US" altLang="zh-CN" sz="24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t</a:t>
            </a:r>
            <a:r>
              <a:rPr kumimoji="0" lang="zh-CN" altLang="en-US" sz="24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可用下式表示：</a:t>
            </a:r>
            <a:endParaRPr kumimoji="0" lang="zh-CN" altLang="en-US" sz="24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L="457200" marR="0" lvl="1"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t</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I×C×T</a:t>
            </a: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ts val="600"/>
              </a:spcBef>
              <a:spcAft>
                <a:spcPct val="0"/>
              </a:spcAft>
              <a:buClr>
                <a:schemeClr val="accent1"/>
              </a:buClr>
              <a:buSzTx/>
              <a:buFont typeface="Wingdings" panose="05000000000000000000" pitchFamily="2" charset="2"/>
              <a:buChar char="§"/>
              <a:defRPr/>
            </a:pPr>
            <a:r>
              <a:rPr kumimoji="0" lang="en-US" altLang="zh-CN"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a:t>
            </a:r>
            <a:r>
              <a:rPr kumimoji="0" lang="zh-CN" alt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：高级语言编译后在机器上执行的机器指令总数；</a:t>
            </a:r>
            <a:endParaRPr kumimoji="0" lang="en-US" altLang="zh-CN"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ts val="600"/>
              </a:spcBef>
              <a:spcAft>
                <a:spcPct val="0"/>
              </a:spcAft>
              <a:buClr>
                <a:schemeClr val="accent1"/>
              </a:buClr>
              <a:buSzTx/>
              <a:buFont typeface="Wingdings" panose="05000000000000000000" pitchFamily="2" charset="2"/>
              <a:buChar char="§"/>
              <a:defRPr/>
            </a:pPr>
            <a:r>
              <a:rPr kumimoji="0" lang="en-US" altLang="zh-CN"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a:t>
            </a:r>
            <a:r>
              <a:rPr kumimoji="0" lang="zh-CN" alt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：执行每条机器指令所需的平均周期数；</a:t>
            </a:r>
            <a:endParaRPr kumimoji="0" lang="en-US" altLang="zh-CN"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ts val="600"/>
              </a:spcBef>
              <a:spcAft>
                <a:spcPct val="0"/>
              </a:spcAft>
              <a:buClr>
                <a:schemeClr val="accent1"/>
              </a:buClr>
              <a:buSzTx/>
              <a:buFont typeface="Wingdings" panose="05000000000000000000" pitchFamily="2" charset="2"/>
              <a:buChar char="§"/>
              <a:defRPr/>
            </a:pPr>
            <a:r>
              <a:rPr kumimoji="0" lang="en-US" altLang="zh-CN"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a:t>
            </a:r>
            <a:r>
              <a:rPr kumimoji="0" lang="zh-CN" alt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：每个周期的执行时间。</a:t>
            </a:r>
            <a:endParaRPr kumimoji="0" lang="zh-CN" alt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0" fontAlgn="base" latinLnBrk="0" hangingPunct="0">
              <a:lnSpc>
                <a:spcPct val="100000"/>
              </a:lnSpc>
              <a:spcBef>
                <a:spcPts val="1800"/>
              </a:spcBef>
              <a:spcAft>
                <a:spcPct val="0"/>
              </a:spcAft>
              <a:buClr>
                <a:schemeClr val="hlink"/>
              </a:buClr>
              <a:buSzTx/>
              <a:buFont typeface="Wingdings" panose="05000000000000000000" pitchFamily="2" charset="2"/>
              <a:buChar char="v"/>
              <a:defRPr/>
            </a:pPr>
            <a:r>
              <a:rPr kumimoji="0" lang="en-US" altLang="zh-CN" sz="24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RISC</a:t>
            </a:r>
            <a:r>
              <a:rPr kumimoji="0" lang="zh-CN" altLang="en-US" sz="24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的典型指标：</a:t>
            </a:r>
            <a:endParaRPr kumimoji="0" lang="en-US" altLang="zh-CN" sz="24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ts val="600"/>
              </a:spcBef>
              <a:spcAft>
                <a:spcPct val="0"/>
              </a:spcAft>
              <a:buClr>
                <a:schemeClr val="accent1"/>
              </a:buClr>
              <a:buSzTx/>
              <a:buFont typeface="Wingdings" panose="05000000000000000000" pitchFamily="2" charset="2"/>
              <a:buChar char="§"/>
              <a:defRPr/>
            </a:pPr>
            <a:r>
              <a:rPr kumimoji="0" lang="en-US" altLang="zh-CN"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a:t>
            </a:r>
            <a:r>
              <a:rPr kumimoji="0" lang="zh-CN" alt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要比</a:t>
            </a:r>
            <a:r>
              <a:rPr kumimoji="0" lang="en-US" altLang="zh-CN"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CISC</a:t>
            </a:r>
            <a:r>
              <a:rPr kumimoji="0" lang="zh-CN" alt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多</a:t>
            </a:r>
            <a:r>
              <a:rPr kumimoji="0" lang="en-US" altLang="zh-CN"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20</a:t>
            </a:r>
            <a:r>
              <a:rPr kumimoji="0" lang="zh-CN" alt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en-US" altLang="zh-CN"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40</a:t>
            </a:r>
            <a:r>
              <a:rPr kumimoji="0" lang="zh-CN" alt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endParaRPr kumimoji="0" lang="en-US" altLang="zh-CN"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ts val="600"/>
              </a:spcBef>
              <a:spcAft>
                <a:spcPct val="0"/>
              </a:spcAft>
              <a:buClr>
                <a:schemeClr val="accent1"/>
              </a:buClr>
              <a:buSzTx/>
              <a:buFont typeface="Wingdings" panose="05000000000000000000" pitchFamily="2" charset="2"/>
              <a:buChar char="§"/>
              <a:defRPr/>
            </a:pPr>
            <a:r>
              <a:rPr kumimoji="0" lang="en-US" altLang="zh-CN"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a:t>
            </a:r>
            <a:r>
              <a:rPr kumimoji="0" lang="zh-CN" alt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值要比</a:t>
            </a:r>
            <a:r>
              <a:rPr kumimoji="0" lang="en-US" altLang="zh-CN"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CISC</a:t>
            </a:r>
            <a:r>
              <a:rPr kumimoji="0" lang="zh-CN" alt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小得多；</a:t>
            </a:r>
            <a:endParaRPr kumimoji="0" lang="en-US" altLang="zh-CN"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ts val="600"/>
              </a:spcBef>
              <a:spcAft>
                <a:spcPct val="0"/>
              </a:spcAft>
              <a:buClr>
                <a:schemeClr val="accent1"/>
              </a:buClr>
              <a:buSzTx/>
              <a:buFont typeface="Wingdings" panose="05000000000000000000" pitchFamily="2" charset="2"/>
              <a:buChar char="§"/>
              <a:defRPr/>
            </a:pPr>
            <a:r>
              <a:rPr kumimoji="0" lang="en-US" altLang="zh-CN"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a:t>
            </a:r>
            <a:r>
              <a:rPr kumimoji="0" lang="zh-CN" alt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值有所减少；</a:t>
            </a:r>
            <a:endParaRPr kumimoji="0" lang="en-US" altLang="zh-CN"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ts val="600"/>
              </a:spcBef>
              <a:spcAft>
                <a:spcPct val="0"/>
              </a:spcAft>
              <a:buClr>
                <a:schemeClr val="accent1"/>
              </a:buClr>
              <a:buSzTx/>
              <a:buFont typeface="Wingdings" panose="05000000000000000000" pitchFamily="2" charset="2"/>
              <a:buChar char="§"/>
              <a:defRPr/>
            </a:pPr>
            <a:r>
              <a:rPr kumimoji="0" lang="en-US" altLang="zh-CN"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RISC</a:t>
            </a:r>
            <a:r>
              <a:rPr kumimoji="0" lang="zh-CN" alt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的处理速度要比相同规模的</a:t>
            </a:r>
            <a:r>
              <a:rPr kumimoji="0" lang="en-US" altLang="zh-CN"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CISC</a:t>
            </a:r>
            <a:r>
              <a:rPr kumimoji="0" lang="zh-CN" alt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提高</a:t>
            </a:r>
            <a:r>
              <a:rPr kumimoji="0" lang="en-US" altLang="zh-CN"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a:t>
            </a:r>
            <a:r>
              <a:rPr kumimoji="0" lang="zh-CN" alt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en-US" altLang="zh-CN"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5</a:t>
            </a:r>
            <a:r>
              <a:rPr kumimoji="0" lang="zh-CN" alt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倍。</a:t>
            </a:r>
            <a:endParaRPr kumimoji="0" lang="zh-CN" alt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标题 1"/>
          <p:cNvSpPr>
            <a:spLocks noGrp="1"/>
          </p:cNvSpPr>
          <p:nvPr>
            <p:ph type="title"/>
          </p:nvPr>
        </p:nvSpPr>
        <p:spPr>
          <a:noFill/>
          <a:ln>
            <a:noFill/>
          </a:ln>
        </p:spPr>
        <p:txBody>
          <a:bodyPr anchor="t"/>
          <a:p>
            <a:r>
              <a:rPr lang="en-US" altLang="zh-CN" dirty="0">
                <a:latin typeface="Times New Roman" panose="02020603050405020304" pitchFamily="18" charset="0"/>
              </a:rPr>
              <a:t>6.7.2 RISC</a:t>
            </a:r>
            <a:r>
              <a:rPr lang="zh-CN" altLang="en-US" dirty="0">
                <a:latin typeface="Times New Roman" panose="02020603050405020304" pitchFamily="18" charset="0"/>
              </a:rPr>
              <a:t>基本技术</a:t>
            </a:r>
            <a:endParaRPr lang="zh-CN" altLang="en-US" dirty="0">
              <a:latin typeface="Times New Roman" panose="02020603050405020304" pitchFamily="18" charset="0"/>
              <a:ea typeface="Times New Roman" panose="02020603050405020304" pitchFamily="18" charset="0"/>
            </a:endParaRPr>
          </a:p>
        </p:txBody>
      </p:sp>
      <p:sp>
        <p:nvSpPr>
          <p:cNvPr id="99330" name="内容占位符 2"/>
          <p:cNvSpPr>
            <a:spLocks noGrp="1"/>
          </p:cNvSpPr>
          <p:nvPr>
            <p:ph idx="1"/>
          </p:nvPr>
        </p:nvSpPr>
        <p:spPr>
          <a:xfrm>
            <a:off x="457200" y="1557338"/>
            <a:ext cx="8229600" cy="4568825"/>
          </a:xfrm>
          <a:noFill/>
          <a:ln>
            <a:noFill/>
          </a:ln>
        </p:spPr>
        <p:txBody>
          <a:bodyPr anchor="t"/>
          <a:p>
            <a:r>
              <a:rPr lang="en-US" altLang="zh-CN" dirty="0">
                <a:latin typeface="Times New Roman" panose="02020603050405020304" pitchFamily="18" charset="0"/>
              </a:rPr>
              <a:t>RISC</a:t>
            </a:r>
            <a:r>
              <a:rPr lang="zh-CN" altLang="en-US" dirty="0">
                <a:latin typeface="Times New Roman" panose="02020603050405020304" pitchFamily="18" charset="0"/>
              </a:rPr>
              <a:t>重叠寄存器窗口技术 </a:t>
            </a:r>
            <a:endParaRPr lang="zh-CN" altLang="en-US" dirty="0">
              <a:latin typeface="Times New Roman" panose="02020603050405020304" pitchFamily="18" charset="0"/>
            </a:endParaRPr>
          </a:p>
          <a:p>
            <a:pPr>
              <a:spcBef>
                <a:spcPts val="1800"/>
              </a:spcBef>
            </a:pPr>
            <a:r>
              <a:rPr lang="zh-CN" altLang="en-US" dirty="0">
                <a:latin typeface="Times New Roman" panose="02020603050405020304" pitchFamily="18" charset="0"/>
              </a:rPr>
              <a:t>流水线技术</a:t>
            </a:r>
            <a:endParaRPr lang="en-US" altLang="zh-CN" dirty="0">
              <a:latin typeface="Times New Roman" panose="02020603050405020304" pitchFamily="18" charset="0"/>
            </a:endParaRPr>
          </a:p>
          <a:p>
            <a:pPr>
              <a:spcBef>
                <a:spcPts val="1800"/>
              </a:spcBef>
            </a:pPr>
            <a:r>
              <a:rPr lang="zh-CN" altLang="en-US" dirty="0">
                <a:latin typeface="Times New Roman" panose="02020603050405020304" pitchFamily="18" charset="0"/>
              </a:rPr>
              <a:t>延时转移技术</a:t>
            </a:r>
            <a:endParaRPr lang="en-US" altLang="zh-CN" dirty="0">
              <a:latin typeface="Times New Roman" panose="02020603050405020304" pitchFamily="18" charset="0"/>
            </a:endParaRPr>
          </a:p>
          <a:p>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6.1.4 CPU</a:t>
            </a:r>
            <a:r>
              <a:rPr lang="zh-CN" altLang="en-US" dirty="0">
                <a:latin typeface="Times New Roman" panose="02020603050405020304" pitchFamily="18" charset="0"/>
              </a:rPr>
              <a:t>的主要技术参数</a:t>
            </a:r>
            <a:endParaRPr lang="zh-CN" altLang="en-US" dirty="0">
              <a:latin typeface="Times New Roman" panose="02020603050405020304" pitchFamily="18" charset="0"/>
              <a:ea typeface="Times New Roman" panose="02020603050405020304" pitchFamily="18" charset="0"/>
            </a:endParaRPr>
          </a:p>
        </p:txBody>
      </p:sp>
      <p:sp>
        <p:nvSpPr>
          <p:cNvPr id="24578" name="内容占位符 2"/>
          <p:cNvSpPr>
            <a:spLocks noGrp="1"/>
          </p:cNvSpPr>
          <p:nvPr>
            <p:ph idx="1"/>
          </p:nvPr>
        </p:nvSpPr>
        <p:spPr>
          <a:xfrm>
            <a:off x="446088" y="1417638"/>
            <a:ext cx="8229600" cy="4525962"/>
          </a:xfrm>
          <a:noFill/>
          <a:ln>
            <a:noFill/>
          </a:ln>
        </p:spPr>
        <p:txBody>
          <a:bodyPr anchor="t"/>
          <a:p>
            <a:pPr eaLnBrk="1" hangingPunct="1">
              <a:spcBef>
                <a:spcPts val="1800"/>
              </a:spcBef>
            </a:pPr>
            <a:r>
              <a:rPr lang="en-US" altLang="zh-CN" dirty="0">
                <a:latin typeface="Times New Roman" panose="02020603050405020304" pitchFamily="18" charset="0"/>
              </a:rPr>
              <a:t>1.</a:t>
            </a:r>
            <a:r>
              <a:rPr lang="zh-CN" altLang="en-US" dirty="0">
                <a:latin typeface="Times New Roman" panose="02020603050405020304" pitchFamily="18" charset="0"/>
              </a:rPr>
              <a:t>字长</a:t>
            </a:r>
            <a:endParaRPr lang="zh-CN" altLang="en-US" dirty="0">
              <a:latin typeface="Times New Roman" panose="02020603050405020304" pitchFamily="18" charset="0"/>
            </a:endParaRPr>
          </a:p>
          <a:p>
            <a:pPr lvl="1" eaLnBrk="1" hangingPunct="1">
              <a:spcBef>
                <a:spcPts val="1800"/>
              </a:spcBef>
            </a:pPr>
            <a:r>
              <a:rPr lang="zh-CN" altLang="en-US" dirty="0">
                <a:latin typeface="Times New Roman" panose="02020603050405020304" pitchFamily="18" charset="0"/>
              </a:rPr>
              <a:t>单位时间内</a:t>
            </a:r>
            <a:r>
              <a:rPr lang="zh-CN" altLang="en-US" dirty="0">
                <a:solidFill>
                  <a:srgbClr val="FF0000"/>
                </a:solidFill>
                <a:latin typeface="Times New Roman" panose="02020603050405020304" pitchFamily="18" charset="0"/>
              </a:rPr>
              <a:t>同时处理的二进制数据的位数</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eaLnBrk="1" hangingPunct="1">
              <a:spcBef>
                <a:spcPts val="1800"/>
              </a:spcBef>
            </a:pPr>
            <a:r>
              <a:rPr lang="en-US" altLang="zh-CN" dirty="0">
                <a:latin typeface="Times New Roman" panose="02020603050405020304" pitchFamily="18" charset="0"/>
              </a:rPr>
              <a:t>CPU</a:t>
            </a:r>
            <a:r>
              <a:rPr lang="zh-CN" altLang="en-US" dirty="0">
                <a:latin typeface="Times New Roman" panose="02020603050405020304" pitchFamily="18" charset="0"/>
              </a:rPr>
              <a:t>按照其处理信息的字长可以分为：</a:t>
            </a:r>
            <a:endParaRPr lang="en-US" altLang="zh-CN" dirty="0">
              <a:latin typeface="Times New Roman" panose="02020603050405020304" pitchFamily="18" charset="0"/>
            </a:endParaRPr>
          </a:p>
          <a:p>
            <a:pPr lvl="2" eaLnBrk="1" hangingPunct="1">
              <a:spcBef>
                <a:spcPts val="1200"/>
              </a:spcBef>
            </a:pPr>
            <a:r>
              <a:rPr lang="en-US" altLang="zh-CN" dirty="0">
                <a:latin typeface="Times New Roman" panose="02020603050405020304" pitchFamily="18" charset="0"/>
              </a:rPr>
              <a:t>8</a:t>
            </a:r>
            <a:r>
              <a:rPr lang="zh-CN" altLang="en-US" dirty="0">
                <a:latin typeface="Times New Roman" panose="02020603050405020304" pitchFamily="18" charset="0"/>
              </a:rPr>
              <a:t>位</a:t>
            </a:r>
            <a:r>
              <a:rPr lang="en-US" altLang="zh-CN" dirty="0">
                <a:latin typeface="Times New Roman" panose="02020603050405020304" pitchFamily="18" charset="0"/>
              </a:rPr>
              <a:t>CPU</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2" eaLnBrk="1" hangingPunct="1">
              <a:spcBef>
                <a:spcPts val="1200"/>
              </a:spcBef>
            </a:pPr>
            <a:r>
              <a:rPr lang="en-US" altLang="zh-CN" dirty="0">
                <a:latin typeface="Times New Roman" panose="02020603050405020304" pitchFamily="18" charset="0"/>
              </a:rPr>
              <a:t>16</a:t>
            </a:r>
            <a:r>
              <a:rPr lang="zh-CN" altLang="en-US" dirty="0">
                <a:latin typeface="Times New Roman" panose="02020603050405020304" pitchFamily="18" charset="0"/>
              </a:rPr>
              <a:t>位</a:t>
            </a:r>
            <a:r>
              <a:rPr lang="en-US" altLang="zh-CN" dirty="0">
                <a:latin typeface="Times New Roman" panose="02020603050405020304" pitchFamily="18" charset="0"/>
              </a:rPr>
              <a:t>CPU</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2" eaLnBrk="1" hangingPunct="1">
              <a:spcBef>
                <a:spcPts val="1200"/>
              </a:spcBef>
            </a:pPr>
            <a:r>
              <a:rPr lang="en-US" altLang="zh-CN" dirty="0">
                <a:latin typeface="Times New Roman" panose="02020603050405020304" pitchFamily="18" charset="0"/>
              </a:rPr>
              <a:t>32</a:t>
            </a:r>
            <a:r>
              <a:rPr lang="zh-CN" altLang="en-US" dirty="0">
                <a:latin typeface="Times New Roman" panose="02020603050405020304" pitchFamily="18" charset="0"/>
              </a:rPr>
              <a:t>位</a:t>
            </a:r>
            <a:r>
              <a:rPr lang="en-US" altLang="zh-CN" dirty="0">
                <a:latin typeface="Times New Roman" panose="02020603050405020304" pitchFamily="18" charset="0"/>
              </a:rPr>
              <a:t>CPU</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2" eaLnBrk="1" hangingPunct="1">
              <a:spcBef>
                <a:spcPts val="1200"/>
              </a:spcBef>
            </a:pPr>
            <a:r>
              <a:rPr lang="en-US" altLang="zh-CN" dirty="0">
                <a:latin typeface="Times New Roman" panose="02020603050405020304" pitchFamily="18" charset="0"/>
              </a:rPr>
              <a:t>64</a:t>
            </a:r>
            <a:r>
              <a:rPr lang="zh-CN" altLang="en-US" dirty="0">
                <a:latin typeface="Times New Roman" panose="02020603050405020304" pitchFamily="18" charset="0"/>
              </a:rPr>
              <a:t>位</a:t>
            </a:r>
            <a:r>
              <a:rPr lang="en-US" altLang="zh-CN" dirty="0">
                <a:latin typeface="Times New Roman" panose="02020603050405020304" pitchFamily="18" charset="0"/>
              </a:rPr>
              <a:t>CPU</a:t>
            </a:r>
            <a:r>
              <a:rPr lang="zh-CN" altLang="en-US" dirty="0">
                <a:latin typeface="Times New Roman" panose="02020603050405020304" pitchFamily="18" charset="0"/>
              </a:rPr>
              <a:t>等。</a:t>
            </a:r>
            <a:endParaRPr lang="zh-CN" altLang="en-US" dirty="0">
              <a:latin typeface="Times New Roman" panose="02020603050405020304" pitchFamily="18" charset="0"/>
            </a:endParaRPr>
          </a:p>
          <a:p>
            <a:pPr eaLnBrk="1" hangingPunct="1"/>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标题 1"/>
          <p:cNvSpPr>
            <a:spLocks noGrp="1"/>
          </p:cNvSpPr>
          <p:nvPr>
            <p:ph type="title"/>
          </p:nvPr>
        </p:nvSpPr>
        <p:spPr>
          <a:noFill/>
          <a:ln>
            <a:noFill/>
          </a:ln>
        </p:spPr>
        <p:txBody>
          <a:bodyPr anchor="t"/>
          <a:p>
            <a:r>
              <a:rPr lang="en-US" altLang="zh-CN" dirty="0">
                <a:latin typeface="Times New Roman" panose="02020603050405020304" pitchFamily="18" charset="0"/>
              </a:rPr>
              <a:t>6.8 </a:t>
            </a:r>
            <a:r>
              <a:rPr lang="zh-CN" altLang="en-US" dirty="0">
                <a:latin typeface="Times New Roman" panose="02020603050405020304" pitchFamily="18" charset="0"/>
              </a:rPr>
              <a:t>微处理器中的新技术</a:t>
            </a:r>
            <a:endParaRPr lang="zh-CN" altLang="en-US" dirty="0">
              <a:latin typeface="Times New Roman" panose="02020603050405020304" pitchFamily="18" charset="0"/>
              <a:ea typeface="Times New Roman" panose="02020603050405020304" pitchFamily="18" charset="0"/>
            </a:endParaRPr>
          </a:p>
        </p:txBody>
      </p:sp>
      <p:sp>
        <p:nvSpPr>
          <p:cNvPr id="100354" name="内容占位符 2"/>
          <p:cNvSpPr>
            <a:spLocks noGrp="1"/>
          </p:cNvSpPr>
          <p:nvPr>
            <p:ph idx="1"/>
          </p:nvPr>
        </p:nvSpPr>
        <p:spPr>
          <a:xfrm>
            <a:off x="457200" y="1341120"/>
            <a:ext cx="8229600" cy="4525963"/>
          </a:xfrm>
          <a:noFill/>
          <a:ln>
            <a:noFill/>
          </a:ln>
        </p:spPr>
        <p:txBody>
          <a:bodyPr anchor="t"/>
          <a:p>
            <a:pPr>
              <a:spcBef>
                <a:spcPts val="1800"/>
              </a:spcBef>
            </a:pPr>
            <a:r>
              <a:rPr lang="zh-CN" altLang="en-US" sz="2400" dirty="0">
                <a:latin typeface="Times New Roman" panose="02020603050405020304" pitchFamily="18" charset="0"/>
              </a:rPr>
              <a:t>超标量和超流水线技术</a:t>
            </a:r>
            <a:endParaRPr lang="en-US" altLang="zh-CN" sz="2400" dirty="0">
              <a:latin typeface="Times New Roman" panose="02020603050405020304" pitchFamily="18" charset="0"/>
            </a:endParaRPr>
          </a:p>
          <a:p>
            <a:pPr>
              <a:spcBef>
                <a:spcPts val="1800"/>
              </a:spcBef>
            </a:pPr>
            <a:r>
              <a:rPr lang="en-US" altLang="zh-CN" sz="2400" dirty="0">
                <a:latin typeface="Times New Roman" panose="02020603050405020304" pitchFamily="18" charset="0"/>
              </a:rPr>
              <a:t>EPIC</a:t>
            </a:r>
            <a:r>
              <a:rPr lang="zh-CN" altLang="en-US" sz="2400" dirty="0">
                <a:latin typeface="Times New Roman" panose="02020603050405020304" pitchFamily="18" charset="0"/>
              </a:rPr>
              <a:t>的指令级并行处理</a:t>
            </a:r>
            <a:endParaRPr lang="zh-CN" altLang="en-US" sz="2400" dirty="0">
              <a:latin typeface="Times New Roman" panose="02020603050405020304" pitchFamily="18" charset="0"/>
            </a:endParaRPr>
          </a:p>
          <a:p>
            <a:pPr lvl="1">
              <a:spcBef>
                <a:spcPts val="1800"/>
              </a:spcBef>
            </a:pPr>
            <a:r>
              <a:rPr lang="zh-CN" altLang="en-US" sz="2000" dirty="0">
                <a:latin typeface="Times New Roman" panose="02020603050405020304" pitchFamily="18" charset="0"/>
              </a:rPr>
              <a:t>由编译器分析依赖关系，形成可并行的指令束；</a:t>
            </a:r>
            <a:endParaRPr lang="zh-CN" altLang="en-US" sz="2000" dirty="0">
              <a:latin typeface="Times New Roman" panose="02020603050405020304" pitchFamily="18" charset="0"/>
            </a:endParaRPr>
          </a:p>
          <a:p>
            <a:pPr lvl="1">
              <a:spcBef>
                <a:spcPts val="1800"/>
              </a:spcBef>
            </a:pPr>
            <a:r>
              <a:rPr lang="zh-CN" altLang="en-US" sz="2000" dirty="0">
                <a:latin typeface="Times New Roman" panose="02020603050405020304" pitchFamily="18" charset="0"/>
              </a:rPr>
              <a:t>分支同时执行；</a:t>
            </a:r>
            <a:endParaRPr lang="zh-CN" altLang="en-US" sz="2000" dirty="0">
              <a:latin typeface="Times New Roman" panose="02020603050405020304" pitchFamily="18" charset="0"/>
            </a:endParaRPr>
          </a:p>
          <a:p>
            <a:pPr lvl="1">
              <a:spcBef>
                <a:spcPts val="1800"/>
              </a:spcBef>
            </a:pPr>
            <a:r>
              <a:rPr lang="zh-CN" altLang="en-US" sz="2000" dirty="0">
                <a:latin typeface="Times New Roman" panose="02020603050405020304" pitchFamily="18" charset="0"/>
              </a:rPr>
              <a:t>数据推测装载</a:t>
            </a:r>
            <a:endParaRPr lang="en-US" altLang="zh-CN" sz="2400" dirty="0">
              <a:latin typeface="Times New Roman" panose="02020603050405020304" pitchFamily="18" charset="0"/>
            </a:endParaRPr>
          </a:p>
          <a:p>
            <a:pPr>
              <a:spcBef>
                <a:spcPts val="1800"/>
              </a:spcBef>
            </a:pPr>
            <a:r>
              <a:rPr lang="zh-CN" altLang="en-US" sz="2400" dirty="0">
                <a:latin typeface="Times New Roman" panose="02020603050405020304" pitchFamily="18" charset="0"/>
              </a:rPr>
              <a:t>超线程技术</a:t>
            </a:r>
            <a:endParaRPr lang="en-US" altLang="zh-CN" sz="2400" dirty="0">
              <a:latin typeface="Times New Roman" panose="02020603050405020304" pitchFamily="18" charset="0"/>
            </a:endParaRPr>
          </a:p>
          <a:p>
            <a:pPr>
              <a:spcBef>
                <a:spcPts val="1800"/>
              </a:spcBef>
            </a:pPr>
            <a:r>
              <a:rPr lang="zh-CN" altLang="en-US" sz="2400" dirty="0">
                <a:latin typeface="Times New Roman" panose="02020603050405020304" pitchFamily="18" charset="0"/>
              </a:rPr>
              <a:t>双核与多核技术</a:t>
            </a:r>
            <a:endParaRPr lang="en-US" altLang="zh-CN" sz="2400" dirty="0">
              <a:latin typeface="Times New Roman" panose="02020603050405020304" pitchFamily="18" charset="0"/>
            </a:endParaRPr>
          </a:p>
          <a:p>
            <a:endParaRPr lang="en-US" altLang="zh-CN" sz="2400" dirty="0">
              <a:latin typeface="Times New Roman" panose="02020603050405020304" pitchFamily="18" charset="0"/>
              <a:ea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3922395" y="3176905"/>
            <a:ext cx="4764405" cy="275272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noFill/>
          <a:ln>
            <a:noFill/>
          </a:ln>
        </p:spPr>
        <p:txBody>
          <a:bodyPr vert="horz" lIns="0" tIns="0" rIns="0" bIns="0" rtlCol="0" anchor="t">
            <a:normAutofit fontScale="90000"/>
          </a:bodyPr>
          <a:lstStyle/>
          <a:p>
            <a:pPr lvl="0" algn="l">
              <a:buClrTx/>
              <a:buSzTx/>
              <a:buFontTx/>
            </a:pPr>
            <a:r>
              <a:rPr lang="en-US" altLang="zh-CN">
                <a:latin typeface="Times New Roman" panose="02020603050405020304" pitchFamily="18" charset="0"/>
                <a:ea typeface="+mj-ea"/>
                <a:sym typeface="+mn-ea"/>
              </a:rPr>
              <a:t>ARM</a:t>
            </a:r>
            <a:r>
              <a:rPr lang="en-US" altLang="zh-CN">
                <a:latin typeface="Times New Roman" panose="02020603050405020304" pitchFamily="18" charset="0"/>
                <a:ea typeface="+mj-ea"/>
                <a:sym typeface="+mn-ea"/>
              </a:rPr>
              <a:t>处理器</a:t>
            </a:r>
            <a:r>
              <a:rPr lang="en-US" altLang="zh-CN">
                <a:latin typeface="Times New Roman" panose="02020603050405020304" pitchFamily="18" charset="0"/>
                <a:ea typeface="+mj-ea"/>
                <a:sym typeface="+mn-ea"/>
              </a:rPr>
              <a:t>体系结构</a:t>
            </a:r>
            <a:br>
              <a:rPr lang="en-US" altLang="zh-CN">
                <a:latin typeface="Times New Roman" panose="02020603050405020304" pitchFamily="18" charset="0"/>
                <a:ea typeface="+mj-ea"/>
                <a:sym typeface="+mn-ea"/>
              </a:rPr>
            </a:br>
            <a:endParaRPr lang="en-US" altLang="zh-CN">
              <a:latin typeface="Times New Roman" panose="02020603050405020304" pitchFamily="18" charset="0"/>
              <a:ea typeface="+mj-ea"/>
              <a:sym typeface="+mn-ea"/>
            </a:endParaRPr>
          </a:p>
        </p:txBody>
      </p:sp>
      <p:pic>
        <p:nvPicPr>
          <p:cNvPr id="4" name="图片 3"/>
          <p:cNvPicPr>
            <a:picLocks noChangeAspect="1"/>
          </p:cNvPicPr>
          <p:nvPr/>
        </p:nvPicPr>
        <p:blipFill>
          <a:blip r:embed="rId1"/>
          <a:stretch>
            <a:fillRect/>
          </a:stretch>
        </p:blipFill>
        <p:spPr>
          <a:xfrm>
            <a:off x="240030" y="1627505"/>
            <a:ext cx="8792210" cy="3656330"/>
          </a:xfrm>
          <a:prstGeom prst="rect">
            <a:avLst/>
          </a:prstGeom>
        </p:spPr>
      </p:pic>
    </p:spTree>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noFill/>
          <a:ln>
            <a:noFill/>
          </a:ln>
        </p:spPr>
        <p:txBody>
          <a:bodyPr vert="horz" lIns="0" tIns="0" rIns="0" bIns="0" rtlCol="0" anchor="t">
            <a:normAutofit fontScale="90000"/>
          </a:bodyPr>
          <a:lstStyle/>
          <a:p>
            <a:pPr lvl="0" algn="l">
              <a:buClrTx/>
              <a:buSzTx/>
              <a:buFontTx/>
            </a:pPr>
            <a:r>
              <a:rPr lang="en-US" altLang="zh-CN" dirty="0">
                <a:latin typeface="Times New Roman" panose="02020603050405020304" pitchFamily="18" charset="0"/>
                <a:ea typeface="+mj-ea"/>
                <a:sym typeface="+mn-ea"/>
              </a:rPr>
              <a:t>鲲鹏流水线</a:t>
            </a:r>
            <a:r>
              <a:rPr lang="en-US" altLang="zh-CN" dirty="0">
                <a:latin typeface="Times New Roman" panose="02020603050405020304" pitchFamily="18" charset="0"/>
                <a:ea typeface="+mj-ea"/>
                <a:sym typeface="+mn-ea"/>
              </a:rPr>
              <a:t>主要阶段</a:t>
            </a:r>
            <a:br>
              <a:rPr lang="en-US" altLang="zh-CN">
                <a:latin typeface="Times New Roman" panose="02020603050405020304" pitchFamily="18" charset="0"/>
                <a:ea typeface="+mj-ea"/>
                <a:sym typeface="+mn-ea"/>
              </a:rPr>
            </a:br>
            <a:endParaRPr lang="en-US" altLang="zh-CN">
              <a:latin typeface="Times New Roman" panose="02020603050405020304" pitchFamily="18" charset="0"/>
              <a:ea typeface="+mj-ea"/>
              <a:sym typeface="+mn-ea"/>
            </a:endParaRPr>
          </a:p>
        </p:txBody>
      </p:sp>
      <p:pic>
        <p:nvPicPr>
          <p:cNvPr id="4" name="图片 3"/>
          <p:cNvPicPr>
            <a:picLocks noChangeAspect="1"/>
          </p:cNvPicPr>
          <p:nvPr/>
        </p:nvPicPr>
        <p:blipFill>
          <a:blip r:embed="rId1"/>
          <a:stretch>
            <a:fillRect/>
          </a:stretch>
        </p:blipFill>
        <p:spPr>
          <a:xfrm>
            <a:off x="467995" y="1701165"/>
            <a:ext cx="8345170" cy="4046855"/>
          </a:xfrm>
          <a:prstGeom prst="rect">
            <a:avLst/>
          </a:prstGeom>
        </p:spPr>
      </p:pic>
    </p:spTree>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noFill/>
          <a:ln>
            <a:noFill/>
          </a:ln>
        </p:spPr>
        <p:txBody>
          <a:bodyPr vert="horz" lIns="0" tIns="0" rIns="0" bIns="0" rtlCol="0" anchor="t">
            <a:normAutofit fontScale="90000"/>
          </a:bodyPr>
          <a:lstStyle/>
          <a:p>
            <a:pPr lvl="0" algn="l">
              <a:buClrTx/>
              <a:buSzTx/>
              <a:buFontTx/>
            </a:pPr>
            <a:r>
              <a:rPr lang="en-US" altLang="zh-CN" dirty="0">
                <a:latin typeface="Times New Roman" panose="02020603050405020304" pitchFamily="18" charset="0"/>
                <a:ea typeface="+mj-ea"/>
                <a:sym typeface="+mn-ea"/>
              </a:rPr>
              <a:t>鲲鹏</a:t>
            </a:r>
            <a:r>
              <a:rPr lang="en-US" altLang="zh-CN" dirty="0">
                <a:latin typeface="Times New Roman" panose="02020603050405020304" pitchFamily="18" charset="0"/>
                <a:ea typeface="+mj-ea"/>
                <a:sym typeface="+mn-ea"/>
              </a:rPr>
              <a:t>流水线技术：弱保序</a:t>
            </a:r>
            <a:br>
              <a:rPr lang="en-US" altLang="zh-CN">
                <a:latin typeface="Times New Roman" panose="02020603050405020304" pitchFamily="18" charset="0"/>
                <a:ea typeface="+mj-ea"/>
                <a:sym typeface="+mn-ea"/>
              </a:rPr>
            </a:br>
            <a:endParaRPr lang="en-US" altLang="zh-CN">
              <a:latin typeface="Times New Roman" panose="02020603050405020304" pitchFamily="18" charset="0"/>
              <a:ea typeface="+mj-ea"/>
              <a:sym typeface="+mn-ea"/>
            </a:endParaRPr>
          </a:p>
        </p:txBody>
      </p:sp>
      <p:pic>
        <p:nvPicPr>
          <p:cNvPr id="4" name="图片 3"/>
          <p:cNvPicPr>
            <a:picLocks noChangeAspect="1"/>
          </p:cNvPicPr>
          <p:nvPr/>
        </p:nvPicPr>
        <p:blipFill>
          <a:blip r:embed="rId1"/>
          <a:stretch>
            <a:fillRect/>
          </a:stretch>
        </p:blipFill>
        <p:spPr>
          <a:xfrm>
            <a:off x="179705" y="1701165"/>
            <a:ext cx="8749030" cy="4000500"/>
          </a:xfrm>
          <a:prstGeom prst="rect">
            <a:avLst/>
          </a:prstGeom>
        </p:spPr>
      </p:pic>
    </p:spTree>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课堂练习</a:t>
            </a:r>
            <a:endParaRPr lang="zh-CN" altLang="en-US"/>
          </a:p>
        </p:txBody>
      </p:sp>
      <p:sp>
        <p:nvSpPr>
          <p:cNvPr id="100354" name="内容占位符 2"/>
          <p:cNvSpPr>
            <a:spLocks noGrp="1"/>
          </p:cNvSpPr>
          <p:nvPr/>
        </p:nvSpPr>
        <p:spPr>
          <a:xfrm>
            <a:off x="457200" y="1600200"/>
            <a:ext cx="8229600" cy="4525963"/>
          </a:xfrm>
          <a:prstGeom prst="rect">
            <a:avLst/>
          </a:prstGeom>
          <a:noFill/>
          <a:ln>
            <a:noFill/>
          </a:ln>
        </p:spPr>
        <p:txBody>
          <a:bodyPr anchor="t"/>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endParaRPr lang="zh-CN" altLang="en-US" sz="2400" dirty="0">
              <a:solidFill>
                <a:schemeClr val="hlink"/>
              </a:solidFill>
              <a:uFillTx/>
              <a:latin typeface="Times New Roman" panose="02020603050405020304" pitchFamily="18" charset="0"/>
              <a:ea typeface="Times New Roman" panose="02020603050405020304" pitchFamily="18" charset="0"/>
            </a:endParaRPr>
          </a:p>
        </p:txBody>
      </p:sp>
      <p:sp>
        <p:nvSpPr>
          <p:cNvPr id="3" name="文本框 2"/>
          <p:cNvSpPr txBox="1"/>
          <p:nvPr/>
        </p:nvSpPr>
        <p:spPr>
          <a:xfrm>
            <a:off x="732790" y="1580515"/>
            <a:ext cx="5135245" cy="645160"/>
          </a:xfrm>
          <a:prstGeom prst="rect">
            <a:avLst/>
          </a:prstGeom>
          <a:noFill/>
        </p:spPr>
        <p:txBody>
          <a:bodyPr wrap="square" rtlCol="0">
            <a:spAutoFit/>
          </a:bodyPr>
          <a:p>
            <a:r>
              <a:rPr lang="en-US" altLang="zh-CN">
                <a:solidFill>
                  <a:srgbClr val="FF0000"/>
                </a:solidFill>
              </a:rPr>
              <a:t>p214, 6-6,6-19</a:t>
            </a:r>
            <a:endParaRPr lang="en-US" altLang="zh-CN">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内容占位符 2"/>
          <p:cNvSpPr>
            <a:spLocks noGrp="1"/>
          </p:cNvSpPr>
          <p:nvPr>
            <p:ph idx="1"/>
          </p:nvPr>
        </p:nvSpPr>
        <p:spPr>
          <a:xfrm>
            <a:off x="457200" y="1417638"/>
            <a:ext cx="8229600" cy="5106987"/>
          </a:xfrm>
          <a:noFill/>
          <a:ln>
            <a:noFill/>
          </a:ln>
        </p:spPr>
        <p:txBody>
          <a:bodyPr anchor="t"/>
          <a:p>
            <a:pPr eaLnBrk="1" hangingPunct="1">
              <a:spcBef>
                <a:spcPts val="1200"/>
              </a:spcBef>
            </a:pPr>
            <a:r>
              <a:rPr lang="zh-CN" altLang="en-US" dirty="0">
                <a:latin typeface="Times New Roman" panose="02020603050405020304" pitchFamily="18" charset="0"/>
              </a:rPr>
              <a:t>内部工作频率：内频或主频</a:t>
            </a:r>
            <a:endParaRPr lang="en-US" altLang="zh-CN"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rPr>
              <a:t>其他指标相同时，主频越高，速度越快。</a:t>
            </a:r>
            <a:endParaRPr lang="en-US" altLang="zh-CN" sz="2400" dirty="0">
              <a:latin typeface="Times New Roman" panose="02020603050405020304" pitchFamily="18" charset="0"/>
            </a:endParaRPr>
          </a:p>
          <a:p>
            <a:pPr eaLnBrk="1" hangingPunct="1">
              <a:spcBef>
                <a:spcPts val="1800"/>
              </a:spcBef>
            </a:pPr>
            <a:r>
              <a:rPr lang="zh-CN" altLang="en-US" dirty="0">
                <a:solidFill>
                  <a:srgbClr val="FF0000"/>
                </a:solidFill>
                <a:latin typeface="Times New Roman" panose="02020603050405020304" pitchFamily="18" charset="0"/>
              </a:rPr>
              <a:t>时钟周期</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eaLnBrk="1" hangingPunct="1">
              <a:spcBef>
                <a:spcPts val="1800"/>
              </a:spcBef>
            </a:pPr>
            <a:r>
              <a:rPr lang="en-US" altLang="zh-CN" sz="2400" dirty="0">
                <a:latin typeface="Times New Roman" panose="02020603050405020304" pitchFamily="18" charset="0"/>
              </a:rPr>
              <a:t>CPU</a:t>
            </a:r>
            <a:r>
              <a:rPr lang="zh-CN" altLang="en-US" sz="2400" dirty="0">
                <a:latin typeface="Times New Roman" panose="02020603050405020304" pitchFamily="18" charset="0"/>
              </a:rPr>
              <a:t>最小的时间元素，每个动作至少需要一个时钟周期。</a:t>
            </a:r>
            <a:endParaRPr lang="zh-CN" altLang="en-US" sz="2400" dirty="0">
              <a:latin typeface="Times New Roman" panose="02020603050405020304" pitchFamily="18" charset="0"/>
            </a:endParaRPr>
          </a:p>
          <a:p>
            <a:pPr lvl="2" eaLnBrk="1" hangingPunct="1">
              <a:spcBef>
                <a:spcPts val="1200"/>
              </a:spcBef>
              <a:buFont typeface="Wingdings" panose="05000000000000000000" pitchFamily="2" charset="2"/>
              <a:buChar char="ü"/>
            </a:pPr>
            <a:r>
              <a:rPr lang="en-US" altLang="zh-CN" dirty="0">
                <a:latin typeface="Times New Roman" panose="02020603050405020304" pitchFamily="18" charset="0"/>
              </a:rPr>
              <a:t>8086</a:t>
            </a:r>
            <a:r>
              <a:rPr lang="zh-CN" altLang="en-US" dirty="0">
                <a:latin typeface="Times New Roman" panose="02020603050405020304" pitchFamily="18" charset="0"/>
              </a:rPr>
              <a:t>和</a:t>
            </a:r>
            <a:r>
              <a:rPr lang="en-US" altLang="zh-CN" dirty="0">
                <a:latin typeface="Times New Roman" panose="02020603050405020304" pitchFamily="18" charset="0"/>
              </a:rPr>
              <a:t>8088</a:t>
            </a:r>
            <a:r>
              <a:rPr lang="zh-CN" altLang="en-US" dirty="0">
                <a:latin typeface="Times New Roman" panose="02020603050405020304" pitchFamily="18" charset="0"/>
              </a:rPr>
              <a:t>执行一条指令平均</a:t>
            </a:r>
            <a:r>
              <a:rPr lang="en-US" altLang="zh-CN" dirty="0">
                <a:solidFill>
                  <a:srgbClr val="FF0000"/>
                </a:solidFill>
                <a:latin typeface="Times New Roman" panose="02020603050405020304" pitchFamily="18" charset="0"/>
              </a:rPr>
              <a:t>12</a:t>
            </a:r>
            <a:r>
              <a:rPr lang="zh-CN" altLang="en-US" dirty="0">
                <a:latin typeface="Times New Roman" panose="02020603050405020304" pitchFamily="18" charset="0"/>
              </a:rPr>
              <a:t>个时钟周期；</a:t>
            </a:r>
            <a:endParaRPr lang="en-US" altLang="zh-CN" dirty="0">
              <a:latin typeface="Times New Roman" panose="02020603050405020304" pitchFamily="18" charset="0"/>
            </a:endParaRPr>
          </a:p>
          <a:p>
            <a:pPr lvl="2" eaLnBrk="1" hangingPunct="1">
              <a:spcBef>
                <a:spcPts val="600"/>
              </a:spcBef>
              <a:buFont typeface="Wingdings" panose="05000000000000000000" pitchFamily="2" charset="2"/>
              <a:buChar char="ü"/>
            </a:pPr>
            <a:r>
              <a:rPr lang="en-US" altLang="zh-CN" dirty="0">
                <a:latin typeface="Times New Roman" panose="02020603050405020304" pitchFamily="18" charset="0"/>
              </a:rPr>
              <a:t>80286</a:t>
            </a:r>
            <a:r>
              <a:rPr lang="zh-CN" altLang="en-US" dirty="0">
                <a:latin typeface="Times New Roman" panose="02020603050405020304" pitchFamily="18" charset="0"/>
              </a:rPr>
              <a:t>和</a:t>
            </a:r>
            <a:r>
              <a:rPr lang="en-US" altLang="zh-CN" dirty="0">
                <a:latin typeface="Times New Roman" panose="02020603050405020304" pitchFamily="18" charset="0"/>
              </a:rPr>
              <a:t>80386</a:t>
            </a:r>
            <a:r>
              <a:rPr lang="zh-CN" altLang="en-US" dirty="0">
                <a:latin typeface="Times New Roman" panose="02020603050405020304" pitchFamily="18" charset="0"/>
              </a:rPr>
              <a:t>每条指令大约要</a:t>
            </a:r>
            <a:r>
              <a:rPr lang="en-US" altLang="zh-CN" dirty="0">
                <a:solidFill>
                  <a:srgbClr val="FF0000"/>
                </a:solidFill>
                <a:latin typeface="Times New Roman" panose="02020603050405020304" pitchFamily="18" charset="0"/>
              </a:rPr>
              <a:t>4.5</a:t>
            </a:r>
            <a:r>
              <a:rPr lang="zh-CN" altLang="en-US" dirty="0">
                <a:latin typeface="Times New Roman" panose="02020603050405020304" pitchFamily="18" charset="0"/>
              </a:rPr>
              <a:t>个时钟周期；</a:t>
            </a:r>
            <a:endParaRPr lang="en-US" altLang="zh-CN" dirty="0">
              <a:latin typeface="Times New Roman" panose="02020603050405020304" pitchFamily="18" charset="0"/>
            </a:endParaRPr>
          </a:p>
          <a:p>
            <a:pPr lvl="2" eaLnBrk="1" hangingPunct="1">
              <a:spcBef>
                <a:spcPts val="600"/>
              </a:spcBef>
              <a:buFont typeface="Wingdings" panose="05000000000000000000" pitchFamily="2" charset="2"/>
              <a:buChar char="ü"/>
            </a:pPr>
            <a:r>
              <a:rPr lang="en-US" altLang="zh-CN" dirty="0">
                <a:latin typeface="Times New Roman" panose="02020603050405020304" pitchFamily="18" charset="0"/>
              </a:rPr>
              <a:t>80486</a:t>
            </a:r>
            <a:r>
              <a:rPr lang="zh-CN" altLang="en-US" dirty="0">
                <a:latin typeface="Times New Roman" panose="02020603050405020304" pitchFamily="18" charset="0"/>
              </a:rPr>
              <a:t>每条指令大约</a:t>
            </a:r>
            <a:r>
              <a:rPr lang="en-US" altLang="zh-CN" dirty="0">
                <a:solidFill>
                  <a:srgbClr val="FF0000"/>
                </a:solidFill>
                <a:latin typeface="Times New Roman" panose="02020603050405020304" pitchFamily="18" charset="0"/>
              </a:rPr>
              <a:t>2</a:t>
            </a:r>
            <a:r>
              <a:rPr lang="zh-CN" altLang="en-US" dirty="0">
                <a:latin typeface="Times New Roman" panose="02020603050405020304" pitchFamily="18" charset="0"/>
              </a:rPr>
              <a:t>个时钟周期；</a:t>
            </a:r>
            <a:endParaRPr lang="en-US" altLang="zh-CN" dirty="0">
              <a:latin typeface="Times New Roman" panose="02020603050405020304" pitchFamily="18" charset="0"/>
            </a:endParaRPr>
          </a:p>
          <a:p>
            <a:pPr lvl="2" eaLnBrk="1" hangingPunct="1">
              <a:spcBef>
                <a:spcPts val="600"/>
              </a:spcBef>
              <a:buFont typeface="Wingdings" panose="05000000000000000000" pitchFamily="2" charset="2"/>
              <a:buChar char="ü"/>
            </a:pPr>
            <a:r>
              <a:rPr lang="en-US" altLang="zh-CN" dirty="0">
                <a:latin typeface="Times New Roman" panose="02020603050405020304" pitchFamily="18" charset="0"/>
              </a:rPr>
              <a:t>Pentium</a:t>
            </a:r>
            <a:r>
              <a:rPr lang="zh-CN" altLang="en-US" dirty="0">
                <a:solidFill>
                  <a:srgbClr val="FF0000"/>
                </a:solidFill>
                <a:latin typeface="Times New Roman" panose="02020603050405020304" pitchFamily="18" charset="0"/>
              </a:rPr>
              <a:t>每个时钟周期执行</a:t>
            </a:r>
            <a:r>
              <a:rPr lang="en-US" altLang="zh-CN" dirty="0">
                <a:solidFill>
                  <a:srgbClr val="FF0000"/>
                </a:solidFill>
                <a:latin typeface="Times New Roman" panose="02020603050405020304" pitchFamily="18" charset="0"/>
              </a:rPr>
              <a:t>1</a:t>
            </a:r>
            <a:r>
              <a:rPr lang="zh-CN" altLang="en-US" dirty="0">
                <a:solidFill>
                  <a:srgbClr val="FF0000"/>
                </a:solidFill>
                <a:latin typeface="Times New Roman" panose="02020603050405020304" pitchFamily="18" charset="0"/>
              </a:rPr>
              <a:t>到</a:t>
            </a:r>
            <a:r>
              <a:rPr lang="en-US" altLang="zh-CN" dirty="0">
                <a:solidFill>
                  <a:srgbClr val="FF0000"/>
                </a:solidFill>
                <a:latin typeface="Times New Roman" panose="02020603050405020304" pitchFamily="18" charset="0"/>
              </a:rPr>
              <a:t>2</a:t>
            </a:r>
            <a:r>
              <a:rPr lang="zh-CN" altLang="en-US" dirty="0">
                <a:solidFill>
                  <a:srgbClr val="FF0000"/>
                </a:solidFill>
                <a:latin typeface="Times New Roman" panose="02020603050405020304" pitchFamily="18" charset="0"/>
              </a:rPr>
              <a:t>条指令</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2" eaLnBrk="1" hangingPunct="1">
              <a:spcBef>
                <a:spcPts val="600"/>
              </a:spcBef>
              <a:buFont typeface="Wingdings" panose="05000000000000000000" pitchFamily="2" charset="2"/>
              <a:buChar char="ü"/>
            </a:pPr>
            <a:r>
              <a:rPr lang="en-US" altLang="zh-CN" dirty="0">
                <a:latin typeface="Times New Roman" panose="02020603050405020304" pitchFamily="18" charset="0"/>
              </a:rPr>
              <a:t>Pentium pro</a:t>
            </a:r>
            <a:r>
              <a:rPr lang="zh-CN" altLang="en-US" dirty="0">
                <a:latin typeface="Times New Roman" panose="02020603050405020304" pitchFamily="18" charset="0"/>
              </a:rPr>
              <a:t>、</a:t>
            </a:r>
            <a:r>
              <a:rPr lang="en-US" altLang="zh-CN" dirty="0">
                <a:latin typeface="Times New Roman" panose="02020603050405020304" pitchFamily="18" charset="0"/>
              </a:rPr>
              <a:t>Pentium Ⅱ/Ⅲ</a:t>
            </a:r>
            <a:r>
              <a:rPr lang="zh-CN" altLang="en-US" dirty="0">
                <a:latin typeface="Times New Roman" panose="02020603050405020304" pitchFamily="18" charset="0"/>
              </a:rPr>
              <a:t>每个时钟周期可以执行</a:t>
            </a:r>
            <a:r>
              <a:rPr lang="en-US" altLang="zh-CN" dirty="0">
                <a:solidFill>
                  <a:srgbClr val="FF0000"/>
                </a:solidFill>
                <a:latin typeface="Times New Roman" panose="02020603050405020304" pitchFamily="18" charset="0"/>
              </a:rPr>
              <a:t>3</a:t>
            </a:r>
            <a:r>
              <a:rPr lang="zh-CN" altLang="en-US" dirty="0">
                <a:solidFill>
                  <a:srgbClr val="FF0000"/>
                </a:solidFill>
                <a:latin typeface="Times New Roman" panose="02020603050405020304" pitchFamily="18" charset="0"/>
              </a:rPr>
              <a:t>条或更多的指令</a:t>
            </a:r>
            <a:r>
              <a:rPr lang="zh-CN" altLang="en-US" dirty="0">
                <a:latin typeface="Times New Roman" panose="02020603050405020304" pitchFamily="18" charset="0"/>
              </a:rPr>
              <a:t>。 </a:t>
            </a:r>
            <a:endParaRPr lang="zh-CN" altLang="en-US" dirty="0">
              <a:latin typeface="Times New Roman" panose="02020603050405020304" pitchFamily="18" charset="0"/>
            </a:endParaRPr>
          </a:p>
          <a:p>
            <a:pPr eaLnBrk="1" hangingPunct="1"/>
            <a:endParaRPr lang="zh-CN" altLang="en-US" dirty="0">
              <a:latin typeface="Times New Roman" panose="02020603050405020304" pitchFamily="18" charset="0"/>
              <a:ea typeface="Times New Roman" panose="02020603050405020304" pitchFamily="18" charset="0"/>
            </a:endParaRPr>
          </a:p>
        </p:txBody>
      </p:sp>
      <p:sp>
        <p:nvSpPr>
          <p:cNvPr id="25602"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6.1.4 CPU</a:t>
            </a:r>
            <a:r>
              <a:rPr lang="zh-CN" altLang="en-US" dirty="0">
                <a:latin typeface="Times New Roman" panose="02020603050405020304" pitchFamily="18" charset="0"/>
              </a:rPr>
              <a:t>的主要技术参数</a:t>
            </a:r>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1" name="内容占位符 2"/>
          <p:cNvSpPr>
            <a:spLocks noGrp="1"/>
          </p:cNvSpPr>
          <p:nvPr>
            <p:ph idx="1"/>
          </p:nvPr>
        </p:nvSpPr>
        <p:spPr bwMode="auto">
          <a:xfrm>
            <a:off x="457200" y="1268413"/>
            <a:ext cx="8229600" cy="51847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ts val="1200"/>
              </a:spcBef>
              <a:spcAft>
                <a:spcPct val="0"/>
              </a:spcAft>
              <a:buClr>
                <a:schemeClr val="hlink"/>
              </a:buClr>
              <a:buSzTx/>
              <a:buFont typeface="Wingdings" panose="05000000000000000000" pitchFamily="2" charset="2"/>
              <a:buChar char="v"/>
              <a:defRPr/>
            </a:pPr>
            <a:r>
              <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外部工作频率：</a:t>
            </a:r>
            <a:endParaRPr kumimoji="0" lang="en-US" altLang="zh-CN"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ts val="600"/>
              </a:spcBef>
              <a:spcAft>
                <a:spcPct val="0"/>
              </a:spcAft>
              <a:buClr>
                <a:schemeClr val="accent1"/>
              </a:buClr>
              <a:buSzTx/>
              <a:buFont typeface="Wingdings" panose="05000000000000000000" pitchFamily="2" charset="2"/>
              <a:buChar char="§"/>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主板为</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CPU</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提供的基准时钟频率</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ts val="600"/>
              </a:spcBef>
              <a:spcAft>
                <a:spcPct val="0"/>
              </a:spcAft>
              <a:buClr>
                <a:schemeClr val="accent1"/>
              </a:buClr>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早期，</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CPU</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的内频</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外频。</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ts val="600"/>
              </a:spcBef>
              <a:spcAft>
                <a:spcPct val="0"/>
              </a:spcAft>
              <a:buClr>
                <a:schemeClr val="accent1"/>
              </a:buClr>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目前，外频跟内频关系：“倍频”。</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ts val="1200"/>
              </a:spcBef>
              <a:spcAft>
                <a:spcPct val="0"/>
              </a:spcAft>
              <a:buClr>
                <a:schemeClr val="accent1"/>
              </a:buClr>
              <a:buSzTx/>
              <a:buFont typeface="Wingdings" panose="05000000000000000000" pitchFamily="2" charset="2"/>
              <a:buChar char="§"/>
              <a:defRPr/>
            </a:pPr>
            <a:endParaRPr kumimoji="0" lang="en-US" altLang="zh-CN"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ts val="1200"/>
              </a:spcBef>
              <a:spcAft>
                <a:spcPct val="0"/>
              </a:spcAft>
              <a:buClr>
                <a:schemeClr val="hlink"/>
              </a:buClr>
              <a:buSzTx/>
              <a:buFont typeface="Wingdings" panose="05000000000000000000" pitchFamily="2" charset="2"/>
              <a:buChar char="v"/>
              <a:defRPr/>
            </a:pPr>
            <a:r>
              <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前端总线频率：</a:t>
            </a:r>
            <a:r>
              <a:rPr kumimoji="0" lang="en-US" altLang="zh-CN"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FSB</a:t>
            </a:r>
            <a:r>
              <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工作频率</a:t>
            </a:r>
            <a:endParaRPr kumimoji="0" lang="en-US" altLang="zh-CN"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ts val="600"/>
              </a:spcBef>
              <a:spcAft>
                <a:spcPct val="0"/>
              </a:spcAft>
              <a:buClr>
                <a:schemeClr val="accent1"/>
              </a:buClr>
              <a:buSzTx/>
              <a:buFont typeface="Wingdings" panose="05000000000000000000" pitchFamily="2" charset="2"/>
              <a:buChar char="§"/>
              <a:defRPr/>
            </a:pP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CPU</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和外界交换数据的最主要通道；</a:t>
            </a:r>
            <a:endPar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ts val="600"/>
              </a:spcBef>
              <a:spcAft>
                <a:spcPct val="0"/>
              </a:spcAft>
              <a:buClr>
                <a:schemeClr val="accent1"/>
              </a:buClr>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主要连接主存、显卡等数据吞吐率高的部件；</a:t>
            </a:r>
            <a:endPar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ts val="600"/>
              </a:spcBef>
              <a:spcAft>
                <a:spcPct val="0"/>
              </a:spcAft>
              <a:buClr>
                <a:schemeClr val="accent1"/>
              </a:buClr>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早期，前端总线频率</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外频；</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ts val="600"/>
              </a:spcBef>
              <a:spcAft>
                <a:spcPct val="0"/>
              </a:spcAft>
              <a:buClr>
                <a:schemeClr val="accent1"/>
              </a:buClr>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目前，前端总线频率高于外频，采用</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QDR</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等技术。</a:t>
            </a:r>
            <a:endPar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457200" marR="0" lvl="1" indent="0" algn="l" defTabSz="914400" rtl="0" eaLnBrk="1" fontAlgn="base" latinLnBrk="0" hangingPunct="1">
              <a:lnSpc>
                <a:spcPct val="100000"/>
              </a:lnSpc>
              <a:spcBef>
                <a:spcPts val="600"/>
              </a:spcBef>
              <a:spcAft>
                <a:spcPct val="0"/>
              </a:spcAft>
              <a:buClr>
                <a:schemeClr val="accent1"/>
              </a:buClr>
              <a:buSzTx/>
              <a:buFont typeface="Wingdings" panose="05000000000000000000" pitchFamily="2" charset="2"/>
              <a:buNone/>
              <a:defRPr/>
            </a:pPr>
            <a:r>
              <a:rPr kumimoji="0" lang="zh-CN" alt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数据带宽</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总线频率</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数据位宽</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÷8</a:t>
            </a: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ts val="1200"/>
              </a:spcBef>
              <a:spcAft>
                <a:spcPct val="0"/>
              </a:spcAft>
              <a:buClr>
                <a:schemeClr val="accent1"/>
              </a:buClr>
              <a:buSzTx/>
              <a:buFont typeface="Wingdings" panose="05000000000000000000" pitchFamily="2" charset="2"/>
              <a:buChar char="§"/>
              <a:defRPr/>
            </a:pPr>
            <a:endParaRPr kumimoji="0" lang="zh-CN" alt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4" name="矩形 3"/>
          <p:cNvSpPr/>
          <p:nvPr/>
        </p:nvSpPr>
        <p:spPr>
          <a:xfrm>
            <a:off x="2627313" y="3170238"/>
            <a:ext cx="2513013" cy="461963"/>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内频</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外频</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倍频</a:t>
            </a:r>
            <a:endPar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26627"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6.1.4 CPU</a:t>
            </a:r>
            <a:r>
              <a:rPr lang="zh-CN" altLang="en-US" dirty="0">
                <a:latin typeface="Times New Roman" panose="02020603050405020304" pitchFamily="18" charset="0"/>
              </a:rPr>
              <a:t>的主要技术参数</a:t>
            </a:r>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内容占位符 2"/>
          <p:cNvSpPr>
            <a:spLocks noGrp="1"/>
          </p:cNvSpPr>
          <p:nvPr>
            <p:ph idx="1"/>
          </p:nvPr>
        </p:nvSpPr>
        <p:spPr>
          <a:xfrm>
            <a:off x="457200" y="1417638"/>
            <a:ext cx="8229600" cy="4891088"/>
          </a:xfrm>
          <a:noFill/>
          <a:ln>
            <a:noFill/>
          </a:ln>
        </p:spPr>
        <p:txBody>
          <a:bodyPr/>
          <a:p>
            <a:pPr marL="342900" marR="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v"/>
            </a:pPr>
            <a:r>
              <a:rPr kumimoji="0" lang="zh-CN" altLang="en-US" sz="2800" b="1" i="0" u="none" strike="noStrike" kern="0" cap="none" spc="0" normalizeH="0" baseline="0" noProof="1" dirty="0">
                <a:solidFill>
                  <a:schemeClr val="hlink"/>
                </a:solidFill>
                <a:latin typeface="Times New Roman" panose="02020603050405020304" pitchFamily="18" charset="0"/>
                <a:ea typeface="+mn-ea"/>
                <a:cs typeface="Times New Roman" panose="02020603050405020304" pitchFamily="18" charset="0"/>
              </a:rPr>
              <a:t>片内</a:t>
            </a:r>
            <a:r>
              <a:rPr kumimoji="0" lang="en-US" altLang="zh-CN" sz="2800" b="1" i="0" u="none" strike="noStrike" kern="0" cap="none" spc="0" normalizeH="0" baseline="0" noProof="1" dirty="0">
                <a:solidFill>
                  <a:schemeClr val="hlink"/>
                </a:solidFill>
                <a:latin typeface="Times New Roman" panose="02020603050405020304" pitchFamily="18" charset="0"/>
                <a:ea typeface="+mn-ea"/>
                <a:cs typeface="Times New Roman" panose="02020603050405020304" pitchFamily="18" charset="0"/>
              </a:rPr>
              <a:t>Cache</a:t>
            </a:r>
            <a:r>
              <a:rPr kumimoji="0" lang="zh-CN" altLang="en-US" sz="2800" b="1" i="0" u="none" strike="noStrike" kern="0" cap="none" spc="0" normalizeH="0" baseline="0" noProof="1" dirty="0">
                <a:solidFill>
                  <a:schemeClr val="hlink"/>
                </a:solidFill>
                <a:latin typeface="Times New Roman" panose="02020603050405020304" pitchFamily="18" charset="0"/>
                <a:ea typeface="+mn-ea"/>
                <a:cs typeface="Times New Roman" panose="02020603050405020304" pitchFamily="18" charset="0"/>
              </a:rPr>
              <a:t>的容量和速度</a:t>
            </a:r>
            <a:endParaRPr kumimoji="0" lang="en-US" altLang="zh-CN" sz="2800" b="1" i="0" u="none" strike="noStrike" kern="0" cap="none" spc="0" normalizeH="0" baseline="0" noProof="1" dirty="0">
              <a:solidFill>
                <a:schemeClr val="hlink"/>
              </a:solidFill>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ts val="1200"/>
              </a:spcBef>
              <a:spcAft>
                <a:spcPct val="0"/>
              </a:spcAft>
              <a:buClr>
                <a:schemeClr val="hlink"/>
              </a:buClr>
              <a:buSzTx/>
              <a:buFont typeface="Wingdings" panose="05000000000000000000" pitchFamily="2" charset="2"/>
              <a:buChar char="v"/>
            </a:pPr>
            <a:r>
              <a:rPr kumimoji="0" lang="en-US" altLang="zh-CN" sz="2800" b="1" i="0" u="none" strike="noStrike" kern="0" cap="none" spc="0" normalizeH="0" baseline="0" noProof="1" dirty="0">
                <a:solidFill>
                  <a:schemeClr val="hlink"/>
                </a:solidFill>
                <a:latin typeface="Times New Roman" panose="02020603050405020304" pitchFamily="18" charset="0"/>
                <a:ea typeface="+mn-ea"/>
                <a:cs typeface="Times New Roman" panose="02020603050405020304" pitchFamily="18" charset="0"/>
              </a:rPr>
              <a:t>L1 Cache</a:t>
            </a:r>
            <a:r>
              <a:rPr kumimoji="0" lang="zh-CN" altLang="en-US" sz="2800" b="1" i="0" u="none" strike="noStrike" kern="0" cap="none" spc="0" normalizeH="0" baseline="0" noProof="1" dirty="0">
                <a:solidFill>
                  <a:schemeClr val="hlink"/>
                </a:solidFill>
                <a:latin typeface="Times New Roman" panose="02020603050405020304" pitchFamily="18" charset="0"/>
                <a:ea typeface="+mn-ea"/>
                <a:cs typeface="Times New Roman" panose="02020603050405020304" pitchFamily="18" charset="0"/>
              </a:rPr>
              <a:t>：</a:t>
            </a:r>
            <a:endParaRPr kumimoji="0" lang="en-US" altLang="zh-CN" sz="3200" b="1" i="0" u="none" strike="noStrike" kern="0" cap="none" spc="0" normalizeH="0" baseline="0" noProof="1" dirty="0">
              <a:solidFill>
                <a:schemeClr val="hlink"/>
              </a:solidFill>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ts val="600"/>
              </a:spcBef>
              <a:spcAft>
                <a:spcPct val="0"/>
              </a:spcAft>
              <a:buClr>
                <a:schemeClr val="accent1"/>
              </a:buClr>
              <a:buSzTx/>
              <a:buFont typeface="Wingdings" panose="05000000000000000000" pitchFamily="2" charset="2"/>
              <a:buChar char="§"/>
            </a:pPr>
            <a:r>
              <a:rPr kumimoji="0" lang="zh-CN" altLang="en-US" sz="2330" b="0" i="0" u="none" strike="noStrike" kern="0" cap="none" spc="0" normalizeH="0" baseline="0" noProof="1" dirty="0">
                <a:solidFill>
                  <a:schemeClr val="tx1"/>
                </a:solidFill>
                <a:latin typeface="Times New Roman" panose="02020603050405020304" pitchFamily="18" charset="0"/>
                <a:ea typeface="+mn-ea"/>
                <a:cs typeface="Times New Roman" panose="02020603050405020304" pitchFamily="18" charset="0"/>
              </a:rPr>
              <a:t>位于</a:t>
            </a:r>
            <a:r>
              <a:rPr kumimoji="0" lang="en-US" altLang="zh-CN" sz="2330" b="0" i="0" u="none" strike="noStrike" kern="0" cap="none" spc="0" normalizeH="0" baseline="0" noProof="1" dirty="0">
                <a:solidFill>
                  <a:schemeClr val="tx1"/>
                </a:solidFill>
                <a:latin typeface="Times New Roman" panose="02020603050405020304" pitchFamily="18" charset="0"/>
                <a:ea typeface="+mn-ea"/>
                <a:cs typeface="Times New Roman" panose="02020603050405020304" pitchFamily="18" charset="0"/>
              </a:rPr>
              <a:t>CPU</a:t>
            </a:r>
            <a:r>
              <a:rPr kumimoji="0" lang="zh-CN" altLang="en-US" sz="2330" b="0" i="0" u="none" strike="noStrike" kern="0" cap="none" spc="0" normalizeH="0" baseline="0" noProof="1" dirty="0">
                <a:solidFill>
                  <a:schemeClr val="tx1"/>
                </a:solidFill>
                <a:latin typeface="Times New Roman" panose="02020603050405020304" pitchFamily="18" charset="0"/>
                <a:ea typeface="+mn-ea"/>
                <a:cs typeface="Times New Roman" panose="02020603050405020304" pitchFamily="18" charset="0"/>
              </a:rPr>
              <a:t>内核的旁边；</a:t>
            </a:r>
            <a:endParaRPr kumimoji="0" lang="en-US" altLang="zh-CN" sz="2330" b="0" i="0" u="none" strike="noStrike" kern="0" cap="none" spc="0" normalizeH="0" baseline="0" noProof="1" dirty="0">
              <a:solidFill>
                <a:schemeClr val="tx1"/>
              </a:solidFill>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ts val="600"/>
              </a:spcBef>
              <a:spcAft>
                <a:spcPct val="0"/>
              </a:spcAft>
              <a:buClr>
                <a:schemeClr val="accent1"/>
              </a:buClr>
              <a:buSzTx/>
              <a:buFont typeface="Wingdings" panose="05000000000000000000" pitchFamily="2" charset="2"/>
              <a:buChar char="§"/>
            </a:pPr>
            <a:r>
              <a:rPr kumimoji="0" lang="zh-CN" altLang="en-US" sz="2330" b="0" i="0" u="none" strike="noStrike" kern="0" cap="none" spc="0" normalizeH="0" baseline="0" noProof="1" dirty="0">
                <a:solidFill>
                  <a:schemeClr val="tx1"/>
                </a:solidFill>
                <a:latin typeface="Times New Roman" panose="02020603050405020304" pitchFamily="18" charset="0"/>
                <a:ea typeface="+mn-ea"/>
                <a:cs typeface="Times New Roman" panose="02020603050405020304" pitchFamily="18" charset="0"/>
              </a:rPr>
              <a:t>数据缓存（</a:t>
            </a:r>
            <a:r>
              <a:rPr kumimoji="0" lang="en-US" altLang="zh-CN" sz="2330" b="0" i="0" u="none" strike="noStrike" kern="0" cap="none" spc="0" normalizeH="0" baseline="0" noProof="1" dirty="0">
                <a:solidFill>
                  <a:schemeClr val="tx1"/>
                </a:solidFill>
                <a:latin typeface="Times New Roman" panose="02020603050405020304" pitchFamily="18" charset="0"/>
                <a:ea typeface="+mn-ea"/>
                <a:cs typeface="Times New Roman" panose="02020603050405020304" pitchFamily="18" charset="0"/>
              </a:rPr>
              <a:t>D-Cache</a:t>
            </a:r>
            <a:r>
              <a:rPr kumimoji="0" lang="zh-CN" altLang="en-US" sz="2330" b="0" i="0" u="none" strike="noStrike" kern="0" cap="none" spc="0" normalizeH="0" baseline="0" noProof="1" dirty="0">
                <a:solidFill>
                  <a:schemeClr val="tx1"/>
                </a:solidFill>
                <a:latin typeface="Times New Roman" panose="02020603050405020304" pitchFamily="18" charset="0"/>
                <a:ea typeface="+mn-ea"/>
                <a:cs typeface="Times New Roman" panose="02020603050405020304" pitchFamily="18" charset="0"/>
              </a:rPr>
              <a:t>）和指令缓存（</a:t>
            </a:r>
            <a:r>
              <a:rPr kumimoji="0" lang="en-US" altLang="zh-CN" sz="2330" b="0" i="0" u="none" strike="noStrike" kern="0" cap="none" spc="0" normalizeH="0" baseline="0" noProof="1" dirty="0">
                <a:solidFill>
                  <a:schemeClr val="tx1"/>
                </a:solidFill>
                <a:latin typeface="Times New Roman" panose="02020603050405020304" pitchFamily="18" charset="0"/>
                <a:ea typeface="+mn-ea"/>
                <a:cs typeface="Times New Roman" panose="02020603050405020304" pitchFamily="18" charset="0"/>
              </a:rPr>
              <a:t>I-Cache</a:t>
            </a:r>
            <a:r>
              <a:rPr kumimoji="0" lang="zh-CN" altLang="en-US" sz="2330" b="0" i="0" u="none" strike="noStrike" kern="0" cap="none" spc="0" normalizeH="0" baseline="0" noProof="1" dirty="0">
                <a:solidFill>
                  <a:schemeClr val="tx1"/>
                </a:solidFill>
                <a:latin typeface="Times New Roman" panose="02020603050405020304" pitchFamily="18" charset="0"/>
                <a:ea typeface="+mn-ea"/>
                <a:cs typeface="Times New Roman" panose="02020603050405020304" pitchFamily="18" charset="0"/>
              </a:rPr>
              <a:t>）。</a:t>
            </a:r>
            <a:endParaRPr kumimoji="0" lang="zh-CN" altLang="en-US" sz="2330" b="0" i="0" u="none" strike="noStrike" kern="0" cap="none" spc="0" normalizeH="0" baseline="0" noProof="1" dirty="0">
              <a:solidFill>
                <a:schemeClr val="tx1"/>
              </a:solidFill>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ts val="1200"/>
              </a:spcBef>
              <a:spcAft>
                <a:spcPct val="0"/>
              </a:spcAft>
              <a:buClr>
                <a:schemeClr val="hlink"/>
              </a:buClr>
              <a:buSzTx/>
              <a:buFont typeface="Wingdings" panose="05000000000000000000" pitchFamily="2" charset="2"/>
              <a:buChar char="v"/>
            </a:pPr>
            <a:r>
              <a:rPr kumimoji="0" lang="en-US" altLang="zh-CN" sz="2800" b="1" i="0" u="none" strike="noStrike" kern="0" cap="none" spc="0" normalizeH="0" baseline="0" noProof="1" dirty="0">
                <a:solidFill>
                  <a:schemeClr val="hlink"/>
                </a:solidFill>
                <a:latin typeface="Times New Roman" panose="02020603050405020304" pitchFamily="18" charset="0"/>
                <a:ea typeface="+mn-ea"/>
                <a:cs typeface="Times New Roman" panose="02020603050405020304" pitchFamily="18" charset="0"/>
              </a:rPr>
              <a:t>L2 Cache</a:t>
            </a:r>
            <a:r>
              <a:rPr kumimoji="0" lang="zh-CN" altLang="en-US" sz="2800" b="1" i="0" u="none" strike="noStrike" kern="0" cap="none" spc="0" normalizeH="0" baseline="0" noProof="1" dirty="0">
                <a:solidFill>
                  <a:schemeClr val="hlink"/>
                </a:solidFill>
                <a:latin typeface="Times New Roman" panose="02020603050405020304" pitchFamily="18" charset="0"/>
                <a:ea typeface="+mn-ea"/>
                <a:cs typeface="Times New Roman" panose="02020603050405020304" pitchFamily="18" charset="0"/>
              </a:rPr>
              <a:t>：</a:t>
            </a:r>
            <a:endParaRPr kumimoji="0" lang="en-US" altLang="zh-CN" sz="3200" b="1" i="0" u="none" strike="noStrike" kern="0" cap="none" spc="0" normalizeH="0" baseline="0" noProof="1" dirty="0">
              <a:solidFill>
                <a:schemeClr val="hlink"/>
              </a:solidFill>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ts val="600"/>
              </a:spcBef>
              <a:spcAft>
                <a:spcPct val="0"/>
              </a:spcAft>
              <a:buClr>
                <a:schemeClr val="accent1"/>
              </a:buClr>
              <a:buSzTx/>
              <a:buFont typeface="Wingdings" panose="05000000000000000000" pitchFamily="2" charset="2"/>
              <a:buChar char="§"/>
            </a:pPr>
            <a:r>
              <a:rPr kumimoji="0" lang="zh-CN" altLang="en-US" sz="2330" b="0" i="0" u="none" strike="noStrike" kern="0" cap="none" spc="0" normalizeH="0" baseline="0" noProof="1" dirty="0">
                <a:solidFill>
                  <a:schemeClr val="tx1"/>
                </a:solidFill>
                <a:latin typeface="Times New Roman" panose="02020603050405020304" pitchFamily="18" charset="0"/>
                <a:ea typeface="+mn-ea"/>
                <a:cs typeface="Times New Roman" panose="02020603050405020304" pitchFamily="18" charset="0"/>
              </a:rPr>
              <a:t>影响</a:t>
            </a:r>
            <a:r>
              <a:rPr kumimoji="0" lang="en-US" altLang="zh-CN" sz="2330" b="0" i="0" u="none" strike="noStrike" kern="0" cap="none" spc="0" normalizeH="0" baseline="0" noProof="1" dirty="0">
                <a:solidFill>
                  <a:schemeClr val="tx1"/>
                </a:solidFill>
                <a:latin typeface="Times New Roman" panose="02020603050405020304" pitchFamily="18" charset="0"/>
                <a:ea typeface="+mn-ea"/>
                <a:cs typeface="Times New Roman" panose="02020603050405020304" pitchFamily="18" charset="0"/>
              </a:rPr>
              <a:t>CPU</a:t>
            </a:r>
            <a:r>
              <a:rPr kumimoji="0" lang="zh-CN" altLang="en-US" sz="2330" b="0" i="0" u="none" strike="noStrike" kern="0" cap="none" spc="0" normalizeH="0" baseline="0" noProof="1" dirty="0">
                <a:solidFill>
                  <a:schemeClr val="tx1"/>
                </a:solidFill>
                <a:latin typeface="Times New Roman" panose="02020603050405020304" pitchFamily="18" charset="0"/>
                <a:ea typeface="+mn-ea"/>
                <a:cs typeface="Times New Roman" panose="02020603050405020304" pitchFamily="18" charset="0"/>
              </a:rPr>
              <a:t>性能的关键因素之一；</a:t>
            </a:r>
            <a:endParaRPr kumimoji="0" lang="en-US" altLang="zh-CN" sz="2330" b="0" i="0" u="none" strike="noStrike" kern="0" cap="none" spc="0" normalizeH="0" baseline="0" noProof="1" dirty="0">
              <a:solidFill>
                <a:schemeClr val="tx1"/>
              </a:solidFill>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ts val="600"/>
              </a:spcBef>
              <a:spcAft>
                <a:spcPct val="0"/>
              </a:spcAft>
              <a:buClr>
                <a:schemeClr val="accent1"/>
              </a:buClr>
              <a:buSzTx/>
              <a:buFont typeface="Wingdings" panose="05000000000000000000" pitchFamily="2" charset="2"/>
              <a:buChar char="§"/>
            </a:pPr>
            <a:r>
              <a:rPr kumimoji="0" lang="zh-CN" altLang="en-US" sz="2330" b="0" i="0" u="none" strike="noStrike" kern="0" cap="none" spc="0" normalizeH="0" baseline="0" noProof="1" dirty="0">
                <a:solidFill>
                  <a:srgbClr val="FF0000"/>
                </a:solidFill>
                <a:latin typeface="Times New Roman" panose="02020603050405020304" pitchFamily="18" charset="0"/>
                <a:ea typeface="+mn-ea"/>
                <a:cs typeface="Times New Roman" panose="02020603050405020304" pitchFamily="18" charset="0"/>
              </a:rPr>
              <a:t>增加</a:t>
            </a:r>
            <a:r>
              <a:rPr kumimoji="0" lang="en-US" altLang="zh-CN" sz="2330" b="0" i="0" u="none" strike="noStrike" kern="0" cap="none" spc="0" normalizeH="0" baseline="0" noProof="1" dirty="0">
                <a:solidFill>
                  <a:srgbClr val="FF0000"/>
                </a:solidFill>
                <a:latin typeface="Times New Roman" panose="02020603050405020304" pitchFamily="18" charset="0"/>
                <a:ea typeface="+mn-ea"/>
                <a:cs typeface="Times New Roman" panose="02020603050405020304" pitchFamily="18" charset="0"/>
              </a:rPr>
              <a:t>L2 Cache</a:t>
            </a:r>
            <a:r>
              <a:rPr kumimoji="0" lang="zh-CN" altLang="en-US" sz="2330" b="0" i="0" u="none" strike="noStrike" kern="0" cap="none" spc="0" normalizeH="0" baseline="0" noProof="1" dirty="0">
                <a:solidFill>
                  <a:srgbClr val="FF0000"/>
                </a:solidFill>
                <a:latin typeface="Times New Roman" panose="02020603050405020304" pitchFamily="18" charset="0"/>
                <a:ea typeface="+mn-ea"/>
                <a:cs typeface="Times New Roman" panose="02020603050405020304" pitchFamily="18" charset="0"/>
              </a:rPr>
              <a:t>的容量能使性能大幅度提高</a:t>
            </a:r>
            <a:r>
              <a:rPr kumimoji="0" lang="zh-CN" altLang="en-US" sz="2330" b="0" i="0" u="none" strike="noStrike" kern="0" cap="none" spc="0" normalizeH="0" baseline="0" noProof="1" dirty="0">
                <a:solidFill>
                  <a:schemeClr val="tx1"/>
                </a:solidFill>
                <a:latin typeface="Times New Roman" panose="02020603050405020304" pitchFamily="18" charset="0"/>
                <a:ea typeface="+mn-ea"/>
                <a:cs typeface="Times New Roman" panose="02020603050405020304" pitchFamily="18" charset="0"/>
              </a:rPr>
              <a:t>。</a:t>
            </a:r>
            <a:endParaRPr kumimoji="0" lang="en-US" altLang="zh-CN" sz="2800" b="0" i="0" u="none" strike="noStrike" kern="0" cap="none" spc="0" normalizeH="0" baseline="0" noProof="1" dirty="0">
              <a:solidFill>
                <a:schemeClr val="tx1"/>
              </a:solidFill>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ts val="1200"/>
              </a:spcBef>
              <a:spcAft>
                <a:spcPct val="0"/>
              </a:spcAft>
              <a:buClr>
                <a:schemeClr val="hlink"/>
              </a:buClr>
              <a:buSzTx/>
              <a:buFont typeface="Wingdings" panose="05000000000000000000" pitchFamily="2" charset="2"/>
              <a:buChar char="v"/>
            </a:pPr>
            <a:r>
              <a:rPr kumimoji="0" lang="en-US" altLang="zh-CN" sz="2800" b="1" i="0" u="none" strike="noStrike" kern="0" cap="none" spc="0" normalizeH="0" baseline="0" noProof="1" dirty="0">
                <a:solidFill>
                  <a:schemeClr val="hlink"/>
                </a:solidFill>
                <a:latin typeface="Times New Roman" panose="02020603050405020304" pitchFamily="18" charset="0"/>
                <a:ea typeface="+mn-ea"/>
                <a:cs typeface="Times New Roman" panose="02020603050405020304" pitchFamily="18" charset="0"/>
              </a:rPr>
              <a:t>L3 Cache</a:t>
            </a:r>
            <a:r>
              <a:rPr kumimoji="0" lang="zh-CN" sz="2800" b="1" i="0" u="none" strike="noStrike" kern="0" cap="none" spc="0" normalizeH="0" baseline="0" noProof="1" dirty="0">
                <a:solidFill>
                  <a:schemeClr val="hlink"/>
                </a:solidFill>
                <a:latin typeface="Times New Roman" panose="02020603050405020304" pitchFamily="18" charset="0"/>
                <a:ea typeface="+mn-ea"/>
                <a:cs typeface="Times New Roman" panose="02020603050405020304" pitchFamily="18" charset="0"/>
              </a:rPr>
              <a:t>：</a:t>
            </a:r>
            <a:endParaRPr kumimoji="0" lang="zh-CN" sz="2800" b="1" i="0" u="none" strike="noStrike" kern="0" cap="none" spc="0" normalizeH="0" baseline="0" noProof="1" dirty="0">
              <a:solidFill>
                <a:schemeClr val="hlink"/>
              </a:solidFill>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ts val="1200"/>
              </a:spcBef>
              <a:spcAft>
                <a:spcPct val="0"/>
              </a:spcAft>
              <a:buClr>
                <a:schemeClr val="accent1"/>
              </a:buClr>
              <a:buSzTx/>
              <a:buFont typeface="Wingdings" panose="05000000000000000000" pitchFamily="2" charset="2"/>
              <a:buChar char="§"/>
            </a:pPr>
            <a:r>
              <a:rPr kumimoji="0" lang="zh-CN" altLang="en-US" sz="2330" b="0" i="0" u="none" strike="noStrike" kern="0" cap="none" spc="0" normalizeH="0" baseline="0" noProof="1" dirty="0">
                <a:solidFill>
                  <a:schemeClr val="tx1"/>
                </a:solidFill>
                <a:latin typeface="Times New Roman" panose="02020603050405020304" pitchFamily="18" charset="0"/>
                <a:ea typeface="+mn-ea"/>
                <a:cs typeface="Times New Roman" panose="02020603050405020304" pitchFamily="18" charset="0"/>
              </a:rPr>
              <a:t>只有约</a:t>
            </a:r>
            <a:r>
              <a:rPr kumimoji="0" lang="en-US" altLang="zh-CN" sz="2330" b="0" i="0" u="none" strike="noStrike" kern="0" cap="none" spc="0" normalizeH="0" baseline="0" noProof="1" dirty="0">
                <a:solidFill>
                  <a:schemeClr val="tx1"/>
                </a:solidFill>
                <a:latin typeface="Times New Roman" panose="02020603050405020304" pitchFamily="18" charset="0"/>
                <a:ea typeface="+mn-ea"/>
                <a:cs typeface="Times New Roman" panose="02020603050405020304" pitchFamily="18" charset="0"/>
              </a:rPr>
              <a:t>5%</a:t>
            </a:r>
            <a:r>
              <a:rPr kumimoji="0" lang="zh-CN" altLang="en-US" sz="2330" b="0" i="0" u="none" strike="noStrike" kern="0" cap="none" spc="0" normalizeH="0" baseline="0" noProof="1" dirty="0">
                <a:solidFill>
                  <a:schemeClr val="tx1"/>
                </a:solidFill>
                <a:latin typeface="Times New Roman" panose="02020603050405020304" pitchFamily="18" charset="0"/>
                <a:ea typeface="+mn-ea"/>
                <a:cs typeface="Times New Roman" panose="02020603050405020304" pitchFamily="18" charset="0"/>
              </a:rPr>
              <a:t>的数据需要从内存中调用。</a:t>
            </a:r>
            <a:endParaRPr kumimoji="0" lang="zh-CN" altLang="en-US" sz="2330" b="0" i="0" u="none" strike="noStrike" kern="0" cap="none" spc="0" normalizeH="0" baseline="0" noProof="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7650"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6.1.4 CPU</a:t>
            </a:r>
            <a:r>
              <a:rPr lang="zh-CN" altLang="en-US" dirty="0">
                <a:latin typeface="Times New Roman" panose="02020603050405020304" pitchFamily="18" charset="0"/>
              </a:rPr>
              <a:t>的主要技术参数</a:t>
            </a:r>
            <a:endParaRPr lang="zh-CN" altLang="en-US" dirty="0">
              <a:latin typeface="Times New Roman" panose="02020603050405020304" pitchFamily="18" charset="0"/>
              <a:ea typeface="Times New Roman" panose="02020603050405020304" pitchFamily="18" charset="0"/>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6.1.4 CPU</a:t>
            </a:r>
            <a:r>
              <a:rPr lang="zh-CN" altLang="en-US" dirty="0">
                <a:latin typeface="Times New Roman" panose="02020603050405020304" pitchFamily="18" charset="0"/>
              </a:rPr>
              <a:t>的主要技术参数</a:t>
            </a:r>
            <a:endParaRPr lang="zh-CN" altLang="en-US" dirty="0">
              <a:latin typeface="Times New Roman" panose="02020603050405020304" pitchFamily="18" charset="0"/>
              <a:ea typeface="Times New Roman" panose="02020603050405020304" pitchFamily="18" charset="0"/>
            </a:endParaRPr>
          </a:p>
        </p:txBody>
      </p:sp>
      <p:sp>
        <p:nvSpPr>
          <p:cNvPr id="28674" name="内容占位符 2"/>
          <p:cNvSpPr>
            <a:spLocks noGrp="1"/>
          </p:cNvSpPr>
          <p:nvPr>
            <p:ph idx="1"/>
          </p:nvPr>
        </p:nvSpPr>
        <p:spPr>
          <a:xfrm>
            <a:off x="479425" y="1346200"/>
            <a:ext cx="8229600" cy="4997450"/>
          </a:xfrm>
          <a:noFill/>
          <a:ln>
            <a:noFill/>
          </a:ln>
        </p:spPr>
        <p:txBody>
          <a:bodyPr anchor="t"/>
          <a:p>
            <a:pPr eaLnBrk="1" hangingPunct="1"/>
            <a:r>
              <a:rPr lang="zh-CN" altLang="en-US" dirty="0">
                <a:latin typeface="Times New Roman" panose="02020603050405020304" pitchFamily="18" charset="0"/>
              </a:rPr>
              <a:t>工作电压</a:t>
            </a:r>
            <a:endParaRPr lang="zh-CN" altLang="en-US" dirty="0">
              <a:latin typeface="Times New Roman" panose="02020603050405020304" pitchFamily="18" charset="0"/>
            </a:endParaRPr>
          </a:p>
          <a:p>
            <a:pPr lvl="1" eaLnBrk="1" hangingPunct="1">
              <a:spcBef>
                <a:spcPts val="600"/>
              </a:spcBef>
            </a:pPr>
            <a:r>
              <a:rPr lang="zh-CN" altLang="en-US" sz="2000" dirty="0">
                <a:latin typeface="Times New Roman" panose="02020603050405020304" pitchFamily="18" charset="0"/>
              </a:rPr>
              <a:t>是</a:t>
            </a:r>
            <a:r>
              <a:rPr lang="en-US" altLang="zh-CN" sz="2000" dirty="0">
                <a:latin typeface="Times New Roman" panose="02020603050405020304" pitchFamily="18" charset="0"/>
              </a:rPr>
              <a:t>CPU</a:t>
            </a:r>
            <a:r>
              <a:rPr lang="zh-CN" altLang="en-US" sz="2000" dirty="0">
                <a:latin typeface="Times New Roman" panose="02020603050405020304" pitchFamily="18" charset="0"/>
              </a:rPr>
              <a:t>正常工作所需的电压；</a:t>
            </a:r>
            <a:endParaRPr lang="en-US" altLang="zh-CN" sz="2000" dirty="0">
              <a:latin typeface="Times New Roman" panose="02020603050405020304" pitchFamily="18" charset="0"/>
            </a:endParaRPr>
          </a:p>
          <a:p>
            <a:pPr lvl="1" eaLnBrk="1" hangingPunct="1">
              <a:spcBef>
                <a:spcPts val="600"/>
              </a:spcBef>
            </a:pPr>
            <a:r>
              <a:rPr lang="en-US" altLang="zh-CN" sz="2000" dirty="0">
                <a:latin typeface="Times New Roman" panose="02020603050405020304" pitchFamily="18" charset="0"/>
              </a:rPr>
              <a:t>CPU</a:t>
            </a:r>
            <a:r>
              <a:rPr lang="zh-CN" altLang="en-US" sz="2000" dirty="0">
                <a:latin typeface="Times New Roman" panose="02020603050405020304" pitchFamily="18" charset="0"/>
              </a:rPr>
              <a:t>的工作电压逐步下降。</a:t>
            </a:r>
            <a:endParaRPr lang="zh-CN" altLang="en-US" sz="2000" dirty="0">
              <a:latin typeface="Times New Roman" panose="02020603050405020304" pitchFamily="18" charset="0"/>
            </a:endParaRPr>
          </a:p>
          <a:p>
            <a:pPr eaLnBrk="1" hangingPunct="1">
              <a:spcBef>
                <a:spcPts val="1800"/>
              </a:spcBef>
            </a:pPr>
            <a:r>
              <a:rPr lang="zh-CN" altLang="en-US" dirty="0">
                <a:latin typeface="Times New Roman" panose="02020603050405020304" pitchFamily="18" charset="0"/>
              </a:rPr>
              <a:t>地址总线宽度</a:t>
            </a:r>
            <a:endParaRPr lang="en-US" altLang="zh-CN" dirty="0">
              <a:latin typeface="Times New Roman" panose="02020603050405020304" pitchFamily="18" charset="0"/>
            </a:endParaRPr>
          </a:p>
          <a:p>
            <a:pPr lvl="1" eaLnBrk="1" hangingPunct="1">
              <a:spcBef>
                <a:spcPts val="600"/>
              </a:spcBef>
            </a:pPr>
            <a:r>
              <a:rPr lang="zh-CN" altLang="en-US" sz="2000" dirty="0">
                <a:latin typeface="Times New Roman" panose="02020603050405020304" pitchFamily="18" charset="0"/>
              </a:rPr>
              <a:t>决定了</a:t>
            </a:r>
            <a:r>
              <a:rPr lang="en-US" altLang="zh-CN" sz="2000" dirty="0">
                <a:latin typeface="Times New Roman" panose="02020603050405020304" pitchFamily="18" charset="0"/>
              </a:rPr>
              <a:t>CPU</a:t>
            </a:r>
            <a:r>
              <a:rPr lang="zh-CN" altLang="en-US" sz="2000" dirty="0">
                <a:latin typeface="Times New Roman" panose="02020603050405020304" pitchFamily="18" charset="0"/>
              </a:rPr>
              <a:t>可以访问的最大的物理地址空间。</a:t>
            </a:r>
            <a:endParaRPr lang="en-US" altLang="zh-CN" sz="2400" dirty="0">
              <a:latin typeface="Times New Roman" panose="02020603050405020304" pitchFamily="18" charset="0"/>
            </a:endParaRPr>
          </a:p>
          <a:p>
            <a:pPr eaLnBrk="1" hangingPunct="1">
              <a:spcBef>
                <a:spcPts val="1800"/>
              </a:spcBef>
            </a:pPr>
            <a:r>
              <a:rPr lang="zh-CN" altLang="en-US" dirty="0">
                <a:latin typeface="Times New Roman" panose="02020603050405020304" pitchFamily="18" charset="0"/>
              </a:rPr>
              <a:t>数据总线宽度</a:t>
            </a:r>
            <a:endParaRPr lang="zh-CN" altLang="en-US" dirty="0">
              <a:latin typeface="Times New Roman" panose="02020603050405020304" pitchFamily="18" charset="0"/>
            </a:endParaRPr>
          </a:p>
          <a:p>
            <a:pPr lvl="1" eaLnBrk="1" hangingPunct="1">
              <a:spcBef>
                <a:spcPts val="600"/>
              </a:spcBef>
            </a:pPr>
            <a:r>
              <a:rPr lang="zh-CN" altLang="en-US" sz="2000" dirty="0">
                <a:latin typeface="Times New Roman" panose="02020603050405020304" pitchFamily="18" charset="0"/>
              </a:rPr>
              <a:t>决定了</a:t>
            </a:r>
            <a:r>
              <a:rPr lang="en-US" altLang="zh-CN" sz="2000" dirty="0">
                <a:latin typeface="Times New Roman" panose="02020603050405020304" pitchFamily="18" charset="0"/>
              </a:rPr>
              <a:t>CPU</a:t>
            </a:r>
            <a:r>
              <a:rPr lang="zh-CN" altLang="en-US" sz="2000" dirty="0">
                <a:latin typeface="Times New Roman" panose="02020603050405020304" pitchFamily="18" charset="0"/>
              </a:rPr>
              <a:t>与外部</a:t>
            </a:r>
            <a:r>
              <a:rPr lang="en-US" altLang="zh-CN" sz="2000" dirty="0">
                <a:latin typeface="Times New Roman" panose="02020603050405020304" pitchFamily="18" charset="0"/>
              </a:rPr>
              <a:t>Cache</a:t>
            </a:r>
            <a:r>
              <a:rPr lang="zh-CN" altLang="en-US" sz="2000" dirty="0">
                <a:latin typeface="Times New Roman" panose="02020603050405020304" pitchFamily="18" charset="0"/>
              </a:rPr>
              <a:t>、主存以及输入输出设备之间进行</a:t>
            </a:r>
            <a:r>
              <a:rPr lang="zh-CN" altLang="en-US" sz="2000" dirty="0">
                <a:solidFill>
                  <a:srgbClr val="FF0000"/>
                </a:solidFill>
                <a:latin typeface="Times New Roman" panose="02020603050405020304" pitchFamily="18" charset="0"/>
              </a:rPr>
              <a:t>一次数据传输的信息量</a:t>
            </a:r>
            <a:r>
              <a:rPr lang="zh-CN" altLang="en-US" sz="2000" dirty="0">
                <a:latin typeface="Times New Roman" panose="02020603050405020304" pitchFamily="18" charset="0"/>
              </a:rPr>
              <a:t>。</a:t>
            </a:r>
            <a:endParaRPr lang="en-US" altLang="zh-CN" sz="2000" dirty="0">
              <a:latin typeface="Times New Roman" panose="02020603050405020304" pitchFamily="18" charset="0"/>
            </a:endParaRPr>
          </a:p>
          <a:p>
            <a:pPr eaLnBrk="1" hangingPunct="1">
              <a:spcBef>
                <a:spcPts val="1800"/>
              </a:spcBef>
            </a:pPr>
            <a:r>
              <a:rPr lang="zh-CN" altLang="en-US" dirty="0">
                <a:latin typeface="Times New Roman" panose="02020603050405020304" pitchFamily="18" charset="0"/>
              </a:rPr>
              <a:t>制造工艺</a:t>
            </a:r>
            <a:endParaRPr lang="en-US" altLang="zh-CN" dirty="0">
              <a:latin typeface="Times New Roman" panose="02020603050405020304" pitchFamily="18" charset="0"/>
            </a:endParaRPr>
          </a:p>
          <a:p>
            <a:pPr lvl="1" eaLnBrk="1" hangingPunct="1"/>
            <a:r>
              <a:rPr lang="zh-CN" altLang="en-US" sz="2000" dirty="0">
                <a:latin typeface="Times New Roman" panose="02020603050405020304" pitchFamily="18" charset="0"/>
              </a:rPr>
              <a:t>一个7纳米（nm）制程的芯片意味着其最小特征尺寸大约为7纳米。</a:t>
            </a:r>
            <a:endParaRPr lang="zh-CN" altLang="en-US" sz="20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6.2 </a:t>
            </a:r>
            <a:r>
              <a:rPr lang="zh-CN" altLang="en-US" dirty="0">
                <a:latin typeface="Times New Roman" panose="02020603050405020304" pitchFamily="18" charset="0"/>
              </a:rPr>
              <a:t>控制器的组成和实现方法</a:t>
            </a:r>
            <a:endParaRPr lang="zh-CN" altLang="en-US" dirty="0">
              <a:latin typeface="Times New Roman" panose="02020603050405020304" pitchFamily="18" charset="0"/>
              <a:ea typeface="Times New Roman" panose="02020603050405020304" pitchFamily="18" charset="0"/>
            </a:endParaRPr>
          </a:p>
        </p:txBody>
      </p:sp>
      <p:sp>
        <p:nvSpPr>
          <p:cNvPr id="29698" name="内容占位符 2"/>
          <p:cNvSpPr>
            <a:spLocks noGrp="1"/>
          </p:cNvSpPr>
          <p:nvPr>
            <p:ph idx="1"/>
          </p:nvPr>
        </p:nvSpPr>
        <p:spPr>
          <a:noFill/>
          <a:ln>
            <a:noFill/>
          </a:ln>
        </p:spPr>
        <p:txBody>
          <a:bodyPr anchor="t"/>
          <a:p>
            <a:pPr eaLnBrk="1" latinLnBrk="0" hangingPunct="1">
              <a:spcBef>
                <a:spcPts val="1800"/>
              </a:spcBef>
            </a:pPr>
            <a:r>
              <a:rPr lang="zh-CN" altLang="en-US" dirty="0">
                <a:latin typeface="Times New Roman" panose="02020603050405020304" pitchFamily="18" charset="0"/>
              </a:rPr>
              <a:t>控制器是计算机系统的指挥中心；</a:t>
            </a:r>
            <a:endParaRPr lang="zh-CN" altLang="en-US" dirty="0">
              <a:latin typeface="Times New Roman" panose="02020603050405020304" pitchFamily="18" charset="0"/>
            </a:endParaRPr>
          </a:p>
          <a:p>
            <a:pPr eaLnBrk="1" latinLnBrk="0" hangingPunct="1">
              <a:spcBef>
                <a:spcPts val="1800"/>
              </a:spcBef>
            </a:pPr>
            <a:r>
              <a:rPr lang="zh-CN" altLang="en-US" dirty="0">
                <a:latin typeface="Times New Roman" panose="02020603050405020304" pitchFamily="18" charset="0"/>
              </a:rPr>
              <a:t>把</a:t>
            </a:r>
            <a:r>
              <a:rPr lang="zh-CN" altLang="en-US" dirty="0">
                <a:solidFill>
                  <a:srgbClr val="FF0000"/>
                </a:solidFill>
                <a:latin typeface="Times New Roman" panose="02020603050405020304" pitchFamily="18" charset="0"/>
              </a:rPr>
              <a:t>运算器、存储器、输入输出设备</a:t>
            </a:r>
            <a:r>
              <a:rPr lang="zh-CN" altLang="en-US" dirty="0">
                <a:latin typeface="Times New Roman" panose="02020603050405020304" pitchFamily="18" charset="0"/>
              </a:rPr>
              <a:t>等组成整体；</a:t>
            </a:r>
            <a:endParaRPr lang="zh-CN" altLang="en-US" dirty="0">
              <a:latin typeface="Times New Roman" panose="02020603050405020304" pitchFamily="18" charset="0"/>
            </a:endParaRPr>
          </a:p>
          <a:p>
            <a:pPr eaLnBrk="1" latinLnBrk="0" hangingPunct="1">
              <a:spcBef>
                <a:spcPts val="1800"/>
              </a:spcBef>
            </a:pPr>
            <a:r>
              <a:rPr lang="zh-CN" altLang="en-US" dirty="0">
                <a:latin typeface="Times New Roman" panose="02020603050405020304" pitchFamily="18" charset="0"/>
              </a:rPr>
              <a:t>根据指令的要求指挥全机的工作。</a:t>
            </a:r>
            <a:endParaRPr lang="zh-CN" altLang="en-US" dirty="0">
              <a:latin typeface="Times New Roman" panose="02020603050405020304" pitchFamily="18" charset="0"/>
            </a:endParaRPr>
          </a:p>
          <a:p>
            <a:pPr eaLnBrk="1" hangingPunct="1"/>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1"/>
          <p:cNvSpPr>
            <a:spLocks noGrp="1"/>
          </p:cNvSpPr>
          <p:nvPr>
            <p:ph type="title"/>
          </p:nvPr>
        </p:nvSpPr>
        <p:spPr>
          <a:noFill/>
          <a:ln>
            <a:noFill/>
          </a:ln>
        </p:spPr>
        <p:txBody>
          <a:bodyPr anchor="t"/>
          <a:p>
            <a:pPr eaLnBrk="1" hangingPunct="1"/>
            <a:r>
              <a:rPr lang="zh-CN" altLang="en-US" dirty="0">
                <a:latin typeface="Times New Roman" panose="02020603050405020304" pitchFamily="18" charset="0"/>
              </a:rPr>
              <a:t>控制器的基本组成</a:t>
            </a:r>
            <a:endParaRPr lang="zh-CN" altLang="en-US" dirty="0">
              <a:latin typeface="Times New Roman" panose="02020603050405020304" pitchFamily="18" charset="0"/>
              <a:ea typeface="Times New Roman" panose="02020603050405020304" pitchFamily="18" charset="0"/>
            </a:endParaRPr>
          </a:p>
        </p:txBody>
      </p:sp>
      <p:graphicFrame>
        <p:nvGraphicFramePr>
          <p:cNvPr id="30722" name="Object 5"/>
          <p:cNvGraphicFramePr>
            <a:graphicFrameLocks noChangeAspect="1"/>
          </p:cNvGraphicFramePr>
          <p:nvPr/>
        </p:nvGraphicFramePr>
        <p:xfrm>
          <a:off x="431800" y="1295400"/>
          <a:ext cx="8407400" cy="4078288"/>
        </p:xfrm>
        <a:graphic>
          <a:graphicData uri="http://schemas.openxmlformats.org/presentationml/2006/ole">
            <mc:AlternateContent xmlns:mc="http://schemas.openxmlformats.org/markup-compatibility/2006">
              <mc:Choice xmlns:v="urn:schemas-microsoft-com:vml" Requires="v">
                <p:oleObj spid="_x0000_s3077" name="" r:id="rId1" imgW="4028440" imgH="1948180" progId="Visio.Drawing.6">
                  <p:embed/>
                </p:oleObj>
              </mc:Choice>
              <mc:Fallback>
                <p:oleObj name="" r:id="rId1" imgW="4028440" imgH="1948180" progId="Visio.Drawing.6">
                  <p:embed/>
                  <p:pic>
                    <p:nvPicPr>
                      <p:cNvPr id="0" name="图片 3076"/>
                      <p:cNvPicPr/>
                      <p:nvPr/>
                    </p:nvPicPr>
                    <p:blipFill>
                      <a:blip r:embed="rId2"/>
                      <a:stretch>
                        <a:fillRect/>
                      </a:stretch>
                    </p:blipFill>
                    <p:spPr>
                      <a:xfrm>
                        <a:off x="431800" y="1295400"/>
                        <a:ext cx="8407400" cy="4078288"/>
                      </a:xfrm>
                      <a:prstGeom prst="rect">
                        <a:avLst/>
                      </a:prstGeom>
                      <a:noFill/>
                      <a:ln w="38100">
                        <a:noFill/>
                        <a:miter/>
                      </a:ln>
                    </p:spPr>
                  </p:pic>
                </p:oleObj>
              </mc:Fallback>
            </mc:AlternateContent>
          </a:graphicData>
        </a:graphic>
      </p:graphicFrame>
      <p:sp>
        <p:nvSpPr>
          <p:cNvPr id="30723" name="Rectangle 3"/>
          <p:cNvSpPr>
            <a:spLocks noGrp="1"/>
          </p:cNvSpPr>
          <p:nvPr>
            <p:ph idx="1"/>
          </p:nvPr>
        </p:nvSpPr>
        <p:spPr>
          <a:xfrm>
            <a:off x="1547813" y="5867400"/>
            <a:ext cx="6192837" cy="533400"/>
          </a:xfrm>
          <a:noFill/>
          <a:ln>
            <a:noFill/>
          </a:ln>
        </p:spPr>
        <p:txBody>
          <a:bodyPr anchor="t"/>
          <a:p>
            <a:pPr algn="ctr" eaLnBrk="1" hangingPunct="1">
              <a:buFontTx/>
              <a:buNone/>
            </a:pPr>
            <a:r>
              <a:rPr lang="zh-CN" altLang="en-US" sz="2400" dirty="0">
                <a:latin typeface="Times New Roman" panose="02020603050405020304" pitchFamily="18" charset="0"/>
              </a:rPr>
              <a:t>图6-3 控制器的基本组成</a:t>
            </a:r>
            <a:endParaRPr lang="zh-CN" altLang="en-US" sz="2400" dirty="0">
              <a:latin typeface="Times New Roman" panose="02020603050405020304" pitchFamily="18" charset="0"/>
              <a:ea typeface="Times New Roman" panose="02020603050405020304" pitchFamily="18" charset="0"/>
            </a:endParaRPr>
          </a:p>
        </p:txBody>
      </p:sp>
      <p:sp>
        <p:nvSpPr>
          <p:cNvPr id="30724" name="椭圆形标注 3"/>
          <p:cNvSpPr/>
          <p:nvPr/>
        </p:nvSpPr>
        <p:spPr>
          <a:xfrm>
            <a:off x="4716463" y="2276475"/>
            <a:ext cx="2376487" cy="2808288"/>
          </a:xfrm>
          <a:prstGeom prst="wedgeEllipseCallout">
            <a:avLst>
              <a:gd name="adj1" fmla="val 61079"/>
              <a:gd name="adj2" fmla="val 33940"/>
            </a:avLst>
          </a:prstGeom>
          <a:noFill/>
          <a:ln w="9525" cap="flat" cmpd="sng">
            <a:solidFill>
              <a:srgbClr val="FF0000"/>
            </a:solidFill>
            <a:prstDash val="solid"/>
            <a:round/>
            <a:headEnd type="none" w="med" len="med"/>
            <a:tailEnd type="none" w="med" len="med"/>
          </a:ln>
        </p:spPr>
        <p:txBody>
          <a:bodyPr anchor="t"/>
          <a:p>
            <a:endParaRPr lang="zh-CN" altLang="en-US" sz="1800" dirty="0">
              <a:solidFill>
                <a:schemeClr val="tx1"/>
              </a:solidFill>
              <a:latin typeface="Times New Roman" panose="02020603050405020304" pitchFamily="18" charset="0"/>
              <a:ea typeface="宋体" panose="02010600030101010101" pitchFamily="2" charset="-122"/>
            </a:endParaRPr>
          </a:p>
        </p:txBody>
      </p:sp>
      <p:sp>
        <p:nvSpPr>
          <p:cNvPr id="30725" name="文本框 5"/>
          <p:cNvSpPr txBox="1"/>
          <p:nvPr/>
        </p:nvSpPr>
        <p:spPr>
          <a:xfrm>
            <a:off x="7362825" y="4508500"/>
            <a:ext cx="1458913" cy="461963"/>
          </a:xfrm>
          <a:prstGeom prst="rect">
            <a:avLst/>
          </a:prstGeom>
          <a:noFill/>
          <a:ln w="9525">
            <a:noFill/>
          </a:ln>
        </p:spPr>
        <p:txBody>
          <a:bodyPr anchor="t">
            <a:spAutoFit/>
          </a:bodyPr>
          <a:p>
            <a:pPr eaLnBrk="0" hangingPunct="0">
              <a:buSzTx/>
            </a:pPr>
            <a:r>
              <a:rPr lang="zh-CN" altLang="en-US" sz="2400" dirty="0">
                <a:solidFill>
                  <a:srgbClr val="0000FF"/>
                </a:solidFill>
                <a:latin typeface="Times New Roman" panose="02020603050405020304" pitchFamily="18" charset="0"/>
                <a:ea typeface="黑体" panose="02010609060101010101" pitchFamily="49" charset="-122"/>
              </a:rPr>
              <a:t>指令部件</a:t>
            </a:r>
            <a:endParaRPr lang="zh-CN" altLang="en-US" sz="2400" dirty="0">
              <a:solidFill>
                <a:srgbClr val="0000FF"/>
              </a:solidFill>
              <a:latin typeface="Times New Roman" panose="02020603050405020304" pitchFamily="18" charset="0"/>
              <a:ea typeface="黑体" panose="02010609060101010101" pitchFamily="49" charset="-122"/>
            </a:endParaRPr>
          </a:p>
        </p:txBody>
      </p:sp>
      <p:sp>
        <p:nvSpPr>
          <p:cNvPr id="30726" name="椭圆形标注 9"/>
          <p:cNvSpPr/>
          <p:nvPr/>
        </p:nvSpPr>
        <p:spPr>
          <a:xfrm>
            <a:off x="2700338" y="3141663"/>
            <a:ext cx="1655762" cy="2438400"/>
          </a:xfrm>
          <a:prstGeom prst="wedgeEllipseCallout">
            <a:avLst>
              <a:gd name="adj1" fmla="val 61079"/>
              <a:gd name="adj2" fmla="val 33940"/>
            </a:avLst>
          </a:prstGeom>
          <a:noFill/>
          <a:ln w="9525" cap="flat" cmpd="sng">
            <a:solidFill>
              <a:srgbClr val="FF0000"/>
            </a:solidFill>
            <a:prstDash val="solid"/>
            <a:round/>
            <a:headEnd type="none" w="med" len="med"/>
            <a:tailEnd type="none" w="med" len="med"/>
          </a:ln>
        </p:spPr>
        <p:txBody>
          <a:bodyPr anchor="t"/>
          <a:p>
            <a:endParaRPr lang="zh-CN" altLang="en-US" sz="1800" dirty="0">
              <a:solidFill>
                <a:schemeClr val="tx1"/>
              </a:solidFill>
              <a:latin typeface="Times New Roman" panose="02020603050405020304" pitchFamily="18" charset="0"/>
              <a:ea typeface="宋体" panose="02010600030101010101" pitchFamily="2" charset="-122"/>
            </a:endParaRPr>
          </a:p>
        </p:txBody>
      </p:sp>
      <p:sp>
        <p:nvSpPr>
          <p:cNvPr id="30727" name="文本框 10"/>
          <p:cNvSpPr txBox="1"/>
          <p:nvPr/>
        </p:nvSpPr>
        <p:spPr>
          <a:xfrm>
            <a:off x="4546600" y="5199063"/>
            <a:ext cx="1531938" cy="461962"/>
          </a:xfrm>
          <a:prstGeom prst="rect">
            <a:avLst/>
          </a:prstGeom>
          <a:noFill/>
          <a:ln w="9525">
            <a:noFill/>
          </a:ln>
        </p:spPr>
        <p:txBody>
          <a:bodyPr anchor="t">
            <a:spAutoFit/>
          </a:bodyPr>
          <a:p>
            <a:pPr eaLnBrk="0" hangingPunct="0">
              <a:buSzTx/>
            </a:pPr>
            <a:r>
              <a:rPr lang="zh-CN" altLang="en-US" sz="2400" dirty="0">
                <a:solidFill>
                  <a:srgbClr val="0000FF"/>
                </a:solidFill>
                <a:latin typeface="Times New Roman" panose="02020603050405020304" pitchFamily="18" charset="0"/>
                <a:ea typeface="黑体" panose="02010609060101010101" pitchFamily="49" charset="-122"/>
              </a:rPr>
              <a:t>时序部件</a:t>
            </a:r>
            <a:endParaRPr lang="zh-CN" altLang="en-US" sz="2400" dirty="0">
              <a:solidFill>
                <a:srgbClr val="0000FF"/>
              </a:solidFill>
              <a:latin typeface="Times New Roman" panose="02020603050405020304" pitchFamily="18" charset="0"/>
              <a:ea typeface="黑体" panose="02010609060101010101" pitchFamily="49" charset="-122"/>
            </a:endParaRPr>
          </a:p>
        </p:txBody>
      </p:sp>
      <p:sp>
        <p:nvSpPr>
          <p:cNvPr id="30728" name="椭圆 6"/>
          <p:cNvSpPr/>
          <p:nvPr/>
        </p:nvSpPr>
        <p:spPr>
          <a:xfrm>
            <a:off x="611188" y="3681413"/>
            <a:ext cx="2232025" cy="1058862"/>
          </a:xfrm>
          <a:prstGeom prst="ellipse">
            <a:avLst/>
          </a:prstGeom>
          <a:noFill/>
          <a:ln w="9525" cap="flat" cmpd="sng">
            <a:solidFill>
              <a:srgbClr val="FF0000"/>
            </a:solidFill>
            <a:prstDash val="solid"/>
            <a:round/>
            <a:headEnd type="none" w="med" len="med"/>
            <a:tailEnd type="none" w="med" len="med"/>
          </a:ln>
        </p:spPr>
        <p:txBody>
          <a:bodyPr anchor="t"/>
          <a:p>
            <a:endParaRPr lang="zh-CN" altLang="en-US" sz="1800" dirty="0">
              <a:solidFill>
                <a:schemeClr val="tx1"/>
              </a:solidFill>
              <a:latin typeface="Times New Roman" panose="02020603050405020304" pitchFamily="18" charset="0"/>
              <a:ea typeface="宋体" panose="02010600030101010101" pitchFamily="2" charset="-122"/>
            </a:endParaRPr>
          </a:p>
        </p:txBody>
      </p:sp>
      <p:sp>
        <p:nvSpPr>
          <p:cNvPr id="30729" name="椭圆 12"/>
          <p:cNvSpPr/>
          <p:nvPr/>
        </p:nvSpPr>
        <p:spPr>
          <a:xfrm>
            <a:off x="2997200" y="2082800"/>
            <a:ext cx="2232025" cy="1058863"/>
          </a:xfrm>
          <a:prstGeom prst="ellipse">
            <a:avLst/>
          </a:prstGeom>
          <a:noFill/>
          <a:ln w="9525" cap="flat" cmpd="sng">
            <a:solidFill>
              <a:srgbClr val="FF0000"/>
            </a:solidFill>
            <a:prstDash val="solid"/>
            <a:round/>
            <a:headEnd type="none" w="med" len="med"/>
            <a:tailEnd type="none" w="med" len="med"/>
          </a:ln>
        </p:spPr>
        <p:txBody>
          <a:bodyPr anchor="t"/>
          <a:p>
            <a:endParaRPr lang="zh-CN" altLang="en-US" sz="18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6.2.1 </a:t>
            </a:r>
            <a:r>
              <a:rPr lang="zh-CN" altLang="en-US" dirty="0">
                <a:latin typeface="Times New Roman" panose="02020603050405020304" pitchFamily="18" charset="0"/>
              </a:rPr>
              <a:t>控制器的基本组成</a:t>
            </a:r>
            <a:endParaRPr lang="zh-CN" altLang="en-US" dirty="0">
              <a:latin typeface="Times New Roman" panose="02020603050405020304" pitchFamily="18" charset="0"/>
              <a:ea typeface="Times New Roman" panose="02020603050405020304" pitchFamily="18" charset="0"/>
            </a:endParaRPr>
          </a:p>
        </p:txBody>
      </p:sp>
      <p:sp>
        <p:nvSpPr>
          <p:cNvPr id="31746" name="内容占位符 2"/>
          <p:cNvSpPr>
            <a:spLocks noGrp="1"/>
          </p:cNvSpPr>
          <p:nvPr>
            <p:ph idx="1"/>
          </p:nvPr>
        </p:nvSpPr>
        <p:spPr>
          <a:noFill/>
          <a:ln>
            <a:noFill/>
          </a:ln>
        </p:spPr>
        <p:txBody>
          <a:bodyPr anchor="t"/>
          <a:p>
            <a:pPr eaLnBrk="1" hangingPunct="1"/>
            <a:r>
              <a:rPr lang="zh-CN" altLang="en-US" dirty="0">
                <a:latin typeface="Times New Roman" panose="02020603050405020304" pitchFamily="18" charset="0"/>
              </a:rPr>
              <a:t>指令部件：</a:t>
            </a:r>
            <a:r>
              <a:rPr lang="zh-CN" altLang="en-US" dirty="0">
                <a:solidFill>
                  <a:srgbClr val="FF0000"/>
                </a:solidFill>
                <a:latin typeface="Times New Roman" panose="02020603050405020304" pitchFamily="18" charset="0"/>
              </a:rPr>
              <a:t>完成取指令并分析指令</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eaLnBrk="1" hangingPunct="1">
              <a:spcBef>
                <a:spcPts val="1800"/>
              </a:spcBef>
            </a:pPr>
            <a:r>
              <a:rPr lang="zh-CN" altLang="en-US" dirty="0">
                <a:latin typeface="Times New Roman" panose="02020603050405020304" pitchFamily="18" charset="0"/>
              </a:rPr>
              <a:t>⑴程序计数器</a:t>
            </a:r>
            <a:endParaRPr lang="zh-CN" altLang="en-US" dirty="0">
              <a:latin typeface="Times New Roman" panose="02020603050405020304" pitchFamily="18" charset="0"/>
            </a:endParaRPr>
          </a:p>
          <a:p>
            <a:pPr lvl="1" eaLnBrk="1" hangingPunct="1">
              <a:spcBef>
                <a:spcPts val="1800"/>
              </a:spcBef>
            </a:pPr>
            <a:r>
              <a:rPr lang="zh-CN" altLang="en-US" dirty="0">
                <a:latin typeface="Times New Roman" panose="02020603050405020304" pitchFamily="18" charset="0"/>
              </a:rPr>
              <a:t>⑵指令寄存器</a:t>
            </a:r>
            <a:endParaRPr lang="zh-CN" altLang="en-US" dirty="0">
              <a:latin typeface="Times New Roman" panose="02020603050405020304" pitchFamily="18" charset="0"/>
            </a:endParaRPr>
          </a:p>
          <a:p>
            <a:pPr lvl="1" eaLnBrk="1" hangingPunct="1">
              <a:spcBef>
                <a:spcPts val="1800"/>
              </a:spcBef>
            </a:pPr>
            <a:r>
              <a:rPr lang="zh-CN" altLang="en-US" dirty="0">
                <a:latin typeface="Times New Roman" panose="02020603050405020304" pitchFamily="18" charset="0"/>
              </a:rPr>
              <a:t>⑶指令译码器</a:t>
            </a:r>
            <a:endParaRPr lang="zh-CN" altLang="en-US" dirty="0">
              <a:latin typeface="Times New Roman" panose="02020603050405020304" pitchFamily="18" charset="0"/>
            </a:endParaRPr>
          </a:p>
          <a:p>
            <a:pPr lvl="1" eaLnBrk="1" hangingPunct="1">
              <a:spcBef>
                <a:spcPts val="1800"/>
              </a:spcBef>
            </a:pPr>
            <a:r>
              <a:rPr lang="zh-CN" altLang="en-US" dirty="0">
                <a:latin typeface="Times New Roman" panose="02020603050405020304" pitchFamily="18" charset="0"/>
              </a:rPr>
              <a:t>⑷地址形成部件</a:t>
            </a:r>
            <a:endParaRPr lang="zh-CN" altLang="en-US" dirty="0">
              <a:latin typeface="Times New Roman" panose="02020603050405020304" pitchFamily="18" charset="0"/>
            </a:endParaRPr>
          </a:p>
          <a:p>
            <a:pPr lvl="2" eaLnBrk="1" hangingPunct="1">
              <a:spcBef>
                <a:spcPts val="1200"/>
              </a:spcBef>
            </a:pPr>
            <a:r>
              <a:rPr lang="zh-CN" altLang="en-US" dirty="0">
                <a:latin typeface="Times New Roman" panose="02020603050405020304" pitchFamily="18" charset="0"/>
              </a:rPr>
              <a:t>根据指令的不同寻址方式，形成操作数的有效地址。</a:t>
            </a:r>
            <a:endParaRPr lang="zh-CN" altLang="en-US" dirty="0">
              <a:latin typeface="Times New Roman" panose="02020603050405020304" pitchFamily="18" charset="0"/>
            </a:endParaRPr>
          </a:p>
          <a:p>
            <a:pPr eaLnBrk="1" hangingPunct="1"/>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5698" name="Rectangle 2"/>
          <p:cNvSpPr>
            <a:spLocks noGrp="1" noChangeArrowheads="1"/>
          </p:cNvSpPr>
          <p:nvPr>
            <p:ph type="ctrTitle"/>
          </p:nvPr>
        </p:nvSpPr>
        <p:spPr>
          <a:xfrm>
            <a:off x="762000" y="1524000"/>
            <a:ext cx="7772400" cy="3048000"/>
          </a:xfrm>
        </p:spPr>
        <p:txBody>
          <a:bodyPr/>
          <a:lstStyle/>
          <a:p>
            <a:pPr marL="0" marR="0" lvl="0" indent="0" algn="l" defTabSz="914400" rtl="0" eaLnBrk="1" fontAlgn="base" latinLnBrk="0" hangingPunct="1">
              <a:lnSpc>
                <a:spcPct val="140000"/>
              </a:lnSpc>
              <a:spcBef>
                <a:spcPct val="0"/>
              </a:spcBef>
              <a:spcAft>
                <a:spcPct val="0"/>
              </a:spcAft>
              <a:buClrTx/>
              <a:buSzTx/>
              <a:buFontTx/>
              <a:buNone/>
              <a:defRPr/>
            </a:pPr>
            <a:r>
              <a:rPr kumimoji="0" lang="zh-CN" altLang="en-US" sz="8000" b="1" i="0" u="none" strike="noStrike" kern="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第6章</a:t>
            </a:r>
            <a:br>
              <a:rPr kumimoji="0" lang="zh-CN" altLang="en-US" sz="8000" b="1" i="0" u="none" strike="noStrike" kern="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br>
            <a:r>
              <a:rPr kumimoji="0" lang="zh-CN" altLang="en-US" sz="8000" b="1" i="0" u="none" strike="noStrike" kern="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中央处理器</a:t>
            </a:r>
            <a:endParaRPr kumimoji="0" lang="zh-CN" altLang="en-US" sz="8000" b="1" i="0" u="none" strike="noStrike" kern="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endParaRPr>
          </a:p>
        </p:txBody>
      </p:sp>
      <p:sp>
        <p:nvSpPr>
          <p:cNvPr id="3" name="灯片编号占位符 5"/>
          <p:cNvSpPr txBox="1">
            <a:spLocks noGrp="1"/>
          </p:cNvSpPr>
          <p:nvPr>
            <p:ph type="sldNum" sz="quarter" idx="4294967295"/>
          </p:nvPr>
        </p:nvSpPr>
        <p:spPr>
          <a:xfrm>
            <a:off x="7239000" y="6248400"/>
            <a:ext cx="1905000" cy="457200"/>
          </a:xfrm>
          <a:prstGeom prst="rect">
            <a:avLst/>
          </a:prstGeom>
          <a:noFill/>
        </p:spPr>
        <p:txBody>
          <a:bodyPr/>
          <a:lstStyle>
            <a:lvl1pPr eaLnBrk="0" hangingPunct="0">
              <a:defRPr sz="3600">
                <a:solidFill>
                  <a:schemeClr val="accent2"/>
                </a:solidFill>
                <a:latin typeface="Arial" panose="020B0604020202020204" pitchFamily="34" charset="0"/>
                <a:ea typeface="华文行楷" panose="02010800040101010101" pitchFamily="2" charset="-122"/>
              </a:defRPr>
            </a:lvl1pPr>
            <a:lvl2pPr marL="742950" indent="-285750" eaLnBrk="0" hangingPunct="0">
              <a:defRPr sz="3600">
                <a:solidFill>
                  <a:schemeClr val="accent2"/>
                </a:solidFill>
                <a:latin typeface="Arial" panose="020B0604020202020204" pitchFamily="34" charset="0"/>
                <a:ea typeface="华文行楷" panose="02010800040101010101" pitchFamily="2" charset="-122"/>
              </a:defRPr>
            </a:lvl2pPr>
            <a:lvl3pPr marL="1143000" indent="-228600" eaLnBrk="0" hangingPunct="0">
              <a:defRPr sz="3600">
                <a:solidFill>
                  <a:schemeClr val="accent2"/>
                </a:solidFill>
                <a:latin typeface="Arial" panose="020B0604020202020204" pitchFamily="34" charset="0"/>
                <a:ea typeface="华文行楷" panose="02010800040101010101" pitchFamily="2" charset="-122"/>
              </a:defRPr>
            </a:lvl3pPr>
            <a:lvl4pPr marL="1600200" indent="-228600" eaLnBrk="0" hangingPunct="0">
              <a:defRPr sz="3600">
                <a:solidFill>
                  <a:schemeClr val="accent2"/>
                </a:solidFill>
                <a:latin typeface="Arial" panose="020B0604020202020204" pitchFamily="34" charset="0"/>
                <a:ea typeface="华文行楷" panose="02010800040101010101" pitchFamily="2" charset="-122"/>
              </a:defRPr>
            </a:lvl4pPr>
            <a:lvl5pPr marL="2057400" indent="-228600" eaLnBrk="0" hangingPunct="0">
              <a:defRPr sz="3600">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sz="3600">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sz="3600">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sz="3600">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sz="3600">
                <a:solidFill>
                  <a:schemeClr val="accent2"/>
                </a:solidFill>
                <a:latin typeface="Arial" panose="020B0604020202020204" pitchFamily="34" charset="0"/>
                <a:ea typeface="华文行楷" panose="0201080004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F4678E8-57A0-43A4-BD45-A43A435B7180}" type="slidenum">
              <a:rPr kumimoji="0" lang="zh-CN" altLang="en-US" sz="1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Times New Roman" panose="02020603050405020304" pitchFamily="18" charset="0"/>
              </a:rPr>
            </a:fld>
            <a:endParaRPr kumimoji="0" lang="zh-CN" altLang="en-US" sz="1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内容占位符 2"/>
          <p:cNvSpPr>
            <a:spLocks noGrp="1"/>
          </p:cNvSpPr>
          <p:nvPr>
            <p:ph idx="1"/>
          </p:nvPr>
        </p:nvSpPr>
        <p:spPr>
          <a:xfrm>
            <a:off x="427038" y="1268413"/>
            <a:ext cx="8229600" cy="5184775"/>
          </a:xfrm>
          <a:noFill/>
          <a:ln>
            <a:noFill/>
          </a:ln>
        </p:spPr>
        <p:txBody>
          <a:bodyPr anchor="t"/>
          <a:p>
            <a:pPr eaLnBrk="1" hangingPunct="1"/>
            <a:r>
              <a:rPr lang="zh-CN" altLang="en-US" dirty="0"/>
              <a:t>时序部件：</a:t>
            </a:r>
            <a:r>
              <a:rPr lang="zh-CN" altLang="en-US" dirty="0">
                <a:solidFill>
                  <a:srgbClr val="FF0000"/>
                </a:solidFill>
              </a:rPr>
              <a:t>产生时序信号</a:t>
            </a:r>
            <a:r>
              <a:rPr lang="zh-CN" altLang="en-US" dirty="0"/>
              <a:t>，保证各功能部件有节奏地进行信息传送、加工及信息存储。</a:t>
            </a:r>
            <a:endParaRPr lang="en-US" altLang="zh-CN" dirty="0"/>
          </a:p>
          <a:p>
            <a:pPr lvl="1" eaLnBrk="1" hangingPunct="1">
              <a:spcBef>
                <a:spcPts val="1800"/>
              </a:spcBef>
            </a:pPr>
            <a:r>
              <a:rPr lang="zh-CN" altLang="en-US" dirty="0"/>
              <a:t>脉冲源</a:t>
            </a:r>
            <a:endParaRPr lang="zh-CN" altLang="en-US" dirty="0"/>
          </a:p>
          <a:p>
            <a:pPr lvl="2" eaLnBrk="1" hangingPunct="1">
              <a:spcBef>
                <a:spcPts val="600"/>
              </a:spcBef>
            </a:pPr>
            <a:r>
              <a:rPr lang="zh-CN" altLang="en-US" dirty="0"/>
              <a:t>产生一定频率和宽度的时钟脉冲信号：</a:t>
            </a:r>
            <a:r>
              <a:rPr lang="zh-CN" altLang="en-US" dirty="0">
                <a:solidFill>
                  <a:srgbClr val="FF0000"/>
                </a:solidFill>
              </a:rPr>
              <a:t>基准信号</a:t>
            </a:r>
            <a:r>
              <a:rPr lang="zh-CN" altLang="en-US" dirty="0"/>
              <a:t>。</a:t>
            </a:r>
            <a:endParaRPr lang="zh-CN" altLang="en-US" dirty="0"/>
          </a:p>
          <a:p>
            <a:pPr lvl="1" eaLnBrk="1" hangingPunct="1">
              <a:spcBef>
                <a:spcPts val="1800"/>
              </a:spcBef>
            </a:pPr>
            <a:r>
              <a:rPr lang="zh-CN" altLang="en-US" dirty="0"/>
              <a:t>启停控制逻辑</a:t>
            </a:r>
            <a:endParaRPr lang="zh-CN" altLang="en-US" dirty="0"/>
          </a:p>
          <a:p>
            <a:pPr lvl="2" eaLnBrk="1" hangingPunct="1">
              <a:spcBef>
                <a:spcPts val="600"/>
              </a:spcBef>
            </a:pPr>
            <a:r>
              <a:rPr lang="zh-CN" altLang="en-US" dirty="0"/>
              <a:t>控制</a:t>
            </a:r>
            <a:r>
              <a:rPr lang="zh-CN" altLang="en-US" dirty="0">
                <a:solidFill>
                  <a:srgbClr val="FF0000"/>
                </a:solidFill>
              </a:rPr>
              <a:t>时序信号的发生或停止</a:t>
            </a:r>
            <a:r>
              <a:rPr lang="zh-CN" altLang="en-US" dirty="0"/>
              <a:t>，实现整个机器的启停</a:t>
            </a:r>
            <a:endParaRPr lang="en-US" altLang="zh-CN" dirty="0"/>
          </a:p>
          <a:p>
            <a:pPr lvl="1" eaLnBrk="1" hangingPunct="1">
              <a:spcBef>
                <a:spcPts val="1800"/>
              </a:spcBef>
            </a:pPr>
            <a:r>
              <a:rPr lang="zh-CN" altLang="en-US" dirty="0"/>
              <a:t>节拍信号发生器</a:t>
            </a:r>
            <a:endParaRPr lang="zh-CN" altLang="en-US" dirty="0"/>
          </a:p>
          <a:p>
            <a:pPr lvl="2" eaLnBrk="1" hangingPunct="1">
              <a:spcBef>
                <a:spcPts val="600"/>
              </a:spcBef>
            </a:pPr>
            <a:r>
              <a:rPr lang="zh-CN" altLang="en-US" dirty="0"/>
              <a:t>产生节拍信号，用以控制每一步微操作；</a:t>
            </a:r>
            <a:endParaRPr lang="en-US" altLang="zh-CN" dirty="0"/>
          </a:p>
          <a:p>
            <a:pPr lvl="2" eaLnBrk="1" hangingPunct="1">
              <a:spcBef>
                <a:spcPts val="600"/>
              </a:spcBef>
            </a:pPr>
            <a:r>
              <a:rPr lang="zh-CN" altLang="en-US" dirty="0"/>
              <a:t>其输入为脉冲源产生的脉冲信号。</a:t>
            </a:r>
            <a:endParaRPr lang="zh-CN" altLang="en-US" dirty="0"/>
          </a:p>
          <a:p>
            <a:pPr lvl="1" eaLnBrk="1" hangingPunct="1">
              <a:spcBef>
                <a:spcPts val="1200"/>
              </a:spcBef>
            </a:pPr>
            <a:endParaRPr lang="zh-CN" altLang="en-US" dirty="0"/>
          </a:p>
          <a:p>
            <a:pPr eaLnBrk="1" hangingPunct="1"/>
            <a:endParaRPr lang="zh-CN" altLang="en-US" dirty="0"/>
          </a:p>
        </p:txBody>
      </p:sp>
      <p:sp>
        <p:nvSpPr>
          <p:cNvPr id="32770"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6.2.1 </a:t>
            </a:r>
            <a:r>
              <a:rPr lang="zh-CN" altLang="en-US" dirty="0">
                <a:latin typeface="Times New Roman" panose="02020603050405020304" pitchFamily="18" charset="0"/>
              </a:rPr>
              <a:t>控制器的基本组成</a:t>
            </a:r>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6.2.1 </a:t>
            </a:r>
            <a:r>
              <a:rPr lang="zh-CN" altLang="en-US" dirty="0">
                <a:latin typeface="Times New Roman" panose="02020603050405020304" pitchFamily="18" charset="0"/>
              </a:rPr>
              <a:t>控制器的基本组成</a:t>
            </a:r>
            <a:endParaRPr lang="zh-CN" altLang="en-US" dirty="0">
              <a:latin typeface="Times New Roman" panose="02020603050405020304" pitchFamily="18" charset="0"/>
              <a:ea typeface="Times New Roman" panose="02020603050405020304" pitchFamily="18" charset="0"/>
            </a:endParaRPr>
          </a:p>
        </p:txBody>
      </p:sp>
      <p:sp>
        <p:nvSpPr>
          <p:cNvPr id="33794" name="内容占位符 2"/>
          <p:cNvSpPr>
            <a:spLocks noGrp="1"/>
          </p:cNvSpPr>
          <p:nvPr>
            <p:ph idx="1"/>
          </p:nvPr>
        </p:nvSpPr>
        <p:spPr>
          <a:noFill/>
          <a:ln>
            <a:noFill/>
          </a:ln>
        </p:spPr>
        <p:txBody>
          <a:bodyPr anchor="t"/>
          <a:p>
            <a:pPr eaLnBrk="1" hangingPunct="1"/>
            <a:r>
              <a:rPr lang="zh-CN" altLang="en-US" dirty="0">
                <a:latin typeface="Times New Roman" panose="02020603050405020304" pitchFamily="18" charset="0"/>
              </a:rPr>
              <a:t> </a:t>
            </a:r>
            <a:r>
              <a:rPr lang="en-US" altLang="zh-CN" dirty="0">
                <a:latin typeface="Times New Roman" panose="02020603050405020304" pitchFamily="18" charset="0"/>
              </a:rPr>
              <a:t>3.</a:t>
            </a:r>
            <a:r>
              <a:rPr lang="zh-CN" altLang="en-US" dirty="0">
                <a:latin typeface="Times New Roman" panose="02020603050405020304" pitchFamily="18" charset="0"/>
              </a:rPr>
              <a:t>微操作信号发生器</a:t>
            </a:r>
            <a:endParaRPr lang="en-US" altLang="zh-CN" dirty="0">
              <a:latin typeface="Times New Roman" panose="02020603050405020304" pitchFamily="18" charset="0"/>
            </a:endParaRPr>
          </a:p>
          <a:p>
            <a:pPr lvl="1" eaLnBrk="1" hangingPunct="1">
              <a:spcBef>
                <a:spcPts val="1200"/>
              </a:spcBef>
            </a:pPr>
            <a:r>
              <a:rPr lang="zh-CN" altLang="en-US" dirty="0">
                <a:latin typeface="Times New Roman" panose="02020603050405020304" pitchFamily="18" charset="0"/>
              </a:rPr>
              <a:t>微操作：</a:t>
            </a:r>
            <a:endParaRPr lang="zh-CN" altLang="en-US" dirty="0">
              <a:latin typeface="Times New Roman" panose="02020603050405020304" pitchFamily="18" charset="0"/>
            </a:endParaRPr>
          </a:p>
          <a:p>
            <a:pPr lvl="2" eaLnBrk="1" hangingPunct="1">
              <a:spcBef>
                <a:spcPts val="1200"/>
              </a:spcBef>
            </a:pPr>
            <a:r>
              <a:rPr lang="zh-CN" altLang="en-US" dirty="0">
                <a:latin typeface="Times New Roman" panose="02020603050405020304" pitchFamily="18" charset="0"/>
              </a:rPr>
              <a:t>指令分解成很多最基本的不可再分割的操作。</a:t>
            </a:r>
            <a:endParaRPr lang="en-US" altLang="zh-CN" dirty="0">
              <a:latin typeface="Times New Roman" panose="02020603050405020304" pitchFamily="18" charset="0"/>
            </a:endParaRPr>
          </a:p>
          <a:p>
            <a:pPr lvl="1" eaLnBrk="1" hangingPunct="1">
              <a:spcBef>
                <a:spcPts val="1200"/>
              </a:spcBef>
            </a:pPr>
            <a:r>
              <a:rPr lang="zh-CN" altLang="en-US" dirty="0">
                <a:latin typeface="Times New Roman" panose="02020603050405020304" pitchFamily="18" charset="0"/>
              </a:rPr>
              <a:t>微操作信号发生器也称为</a:t>
            </a:r>
            <a:r>
              <a:rPr lang="zh-CN" altLang="en-US" dirty="0">
                <a:solidFill>
                  <a:srgbClr val="FF0000"/>
                </a:solidFill>
                <a:latin typeface="Times New Roman" panose="02020603050405020304" pitchFamily="18" charset="0"/>
              </a:rPr>
              <a:t>控制单元（</a:t>
            </a:r>
            <a:r>
              <a:rPr lang="en-US" altLang="zh-CN" dirty="0">
                <a:solidFill>
                  <a:srgbClr val="FF0000"/>
                </a:solidFill>
                <a:latin typeface="Times New Roman" panose="02020603050405020304" pitchFamily="18" charset="0"/>
              </a:rPr>
              <a:t>CU</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eaLnBrk="1" hangingPunct="1">
              <a:spcBef>
                <a:spcPts val="1200"/>
              </a:spcBef>
            </a:pPr>
            <a:r>
              <a:rPr lang="zh-CN" altLang="en-US" dirty="0">
                <a:latin typeface="Times New Roman" panose="02020603050405020304" pitchFamily="18" charset="0"/>
              </a:rPr>
              <a:t>不同的机器指令具有不同的微操作序列。</a:t>
            </a:r>
            <a:endParaRPr lang="zh-CN" altLang="en-US" dirty="0">
              <a:latin typeface="Times New Roman" panose="02020603050405020304" pitchFamily="18" charset="0"/>
            </a:endParaRPr>
          </a:p>
          <a:p>
            <a:pPr eaLnBrk="1" hangingPunct="1">
              <a:spcBef>
                <a:spcPts val="1800"/>
              </a:spcBef>
            </a:pPr>
            <a:r>
              <a:rPr lang="en-US" altLang="zh-CN" dirty="0">
                <a:latin typeface="Times New Roman" panose="02020603050405020304" pitchFamily="18" charset="0"/>
              </a:rPr>
              <a:t>4.</a:t>
            </a:r>
            <a:r>
              <a:rPr lang="zh-CN" altLang="en-US" dirty="0">
                <a:latin typeface="Times New Roman" panose="02020603050405020304" pitchFamily="18" charset="0"/>
              </a:rPr>
              <a:t>中断控制逻辑</a:t>
            </a:r>
            <a:endParaRPr lang="zh-CN" altLang="en-US" dirty="0">
              <a:latin typeface="Times New Roman" panose="02020603050405020304" pitchFamily="18" charset="0"/>
            </a:endParaRPr>
          </a:p>
          <a:p>
            <a:pPr lvl="1" eaLnBrk="1" hangingPunct="1">
              <a:spcBef>
                <a:spcPts val="1200"/>
              </a:spcBef>
            </a:pPr>
            <a:r>
              <a:rPr lang="zh-CN" altLang="en-US" dirty="0">
                <a:latin typeface="Times New Roman" panose="02020603050405020304" pitchFamily="18" charset="0"/>
              </a:rPr>
              <a:t>用来控制中断处理的硬件逻辑。</a:t>
            </a:r>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6.2.2 </a:t>
            </a:r>
            <a:r>
              <a:rPr lang="zh-CN" altLang="en-US" dirty="0">
                <a:latin typeface="Times New Roman" panose="02020603050405020304" pitchFamily="18" charset="0"/>
              </a:rPr>
              <a:t>控制器的硬件实现方法</a:t>
            </a:r>
            <a:endParaRPr lang="zh-CN" altLang="en-US" dirty="0">
              <a:latin typeface="Times New Roman" panose="02020603050405020304" pitchFamily="18" charset="0"/>
              <a:ea typeface="Times New Roman" panose="02020603050405020304" pitchFamily="18" charset="0"/>
            </a:endParaRPr>
          </a:p>
        </p:txBody>
      </p:sp>
      <p:sp>
        <p:nvSpPr>
          <p:cNvPr id="34818" name="内容占位符 2"/>
          <p:cNvSpPr>
            <a:spLocks noGrp="1"/>
          </p:cNvSpPr>
          <p:nvPr>
            <p:ph idx="1"/>
          </p:nvPr>
        </p:nvSpPr>
        <p:spPr>
          <a:xfrm>
            <a:off x="457200" y="1268413"/>
            <a:ext cx="8229600" cy="5040312"/>
          </a:xfrm>
          <a:noFill/>
          <a:ln>
            <a:noFill/>
          </a:ln>
        </p:spPr>
        <p:txBody>
          <a:bodyPr anchor="t"/>
          <a:p>
            <a:pPr eaLnBrk="1" hangingPunct="1"/>
            <a:r>
              <a:rPr lang="zh-CN" altLang="en-US" dirty="0">
                <a:latin typeface="Times New Roman" panose="02020603050405020304" pitchFamily="18" charset="0"/>
              </a:rPr>
              <a:t>控制器的核心是微操作信号发生器（</a:t>
            </a:r>
            <a:r>
              <a:rPr lang="en-US" altLang="zh-CN" dirty="0">
                <a:latin typeface="Times New Roman" panose="02020603050405020304" pitchFamily="18" charset="0"/>
              </a:rPr>
              <a:t>CU</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eaLnBrk="1" hangingPunct="1">
              <a:spcBef>
                <a:spcPts val="1200"/>
              </a:spcBef>
            </a:pPr>
            <a:r>
              <a:rPr lang="zh-CN" altLang="en-US" dirty="0">
                <a:latin typeface="Times New Roman" panose="02020603050405020304" pitchFamily="18" charset="0"/>
              </a:rPr>
              <a:t>输入：</a:t>
            </a:r>
            <a:endParaRPr lang="en-US" altLang="zh-CN" dirty="0">
              <a:latin typeface="Times New Roman" panose="02020603050405020304" pitchFamily="18" charset="0"/>
            </a:endParaRPr>
          </a:p>
          <a:p>
            <a:pPr lvl="2" eaLnBrk="1" hangingPunct="1">
              <a:spcBef>
                <a:spcPts val="600"/>
              </a:spcBef>
            </a:pPr>
            <a:r>
              <a:rPr lang="zh-CN" altLang="en-US" dirty="0">
                <a:latin typeface="Times New Roman" panose="02020603050405020304" pitchFamily="18" charset="0"/>
              </a:rPr>
              <a:t>指令部件提供的</a:t>
            </a:r>
            <a:r>
              <a:rPr lang="zh-CN" altLang="en-US" dirty="0">
                <a:solidFill>
                  <a:srgbClr val="FF0000"/>
                </a:solidFill>
                <a:latin typeface="Times New Roman" panose="02020603050405020304" pitchFamily="18" charset="0"/>
              </a:rPr>
              <a:t>译码信号</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2" eaLnBrk="1" hangingPunct="1">
              <a:spcBef>
                <a:spcPts val="600"/>
              </a:spcBef>
            </a:pPr>
            <a:r>
              <a:rPr lang="zh-CN" altLang="en-US" dirty="0">
                <a:latin typeface="Times New Roman" panose="02020603050405020304" pitchFamily="18" charset="0"/>
              </a:rPr>
              <a:t>时序部件提供的</a:t>
            </a:r>
            <a:r>
              <a:rPr lang="zh-CN" altLang="en-US" dirty="0">
                <a:solidFill>
                  <a:srgbClr val="FF0000"/>
                </a:solidFill>
                <a:latin typeface="Times New Roman" panose="02020603050405020304" pitchFamily="18" charset="0"/>
              </a:rPr>
              <a:t>时序信号</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2" eaLnBrk="1" hangingPunct="1">
              <a:spcBef>
                <a:spcPts val="600"/>
              </a:spcBef>
            </a:pPr>
            <a:r>
              <a:rPr lang="zh-CN" altLang="en-US" dirty="0">
                <a:latin typeface="Times New Roman" panose="02020603050405020304" pitchFamily="18" charset="0"/>
              </a:rPr>
              <a:t>被控制功能部件所</a:t>
            </a:r>
            <a:r>
              <a:rPr lang="zh-CN" altLang="en-US" dirty="0">
                <a:solidFill>
                  <a:srgbClr val="FF0000"/>
                </a:solidFill>
                <a:latin typeface="Times New Roman" panose="02020603050405020304" pitchFamily="18" charset="0"/>
              </a:rPr>
              <a:t>反馈的状态及条件</a:t>
            </a:r>
            <a:r>
              <a:rPr lang="zh-CN" altLang="en-US" dirty="0">
                <a:latin typeface="Times New Roman" panose="02020603050405020304" pitchFamily="18" charset="0"/>
              </a:rPr>
              <a:t>。</a:t>
            </a:r>
            <a:endParaRPr lang="zh-CN" altLang="en-US" dirty="0">
              <a:latin typeface="Times New Roman" panose="02020603050405020304" pitchFamily="18" charset="0"/>
            </a:endParaRPr>
          </a:p>
          <a:p>
            <a:pPr lvl="1" eaLnBrk="1" hangingPunct="1">
              <a:spcBef>
                <a:spcPts val="1200"/>
              </a:spcBef>
            </a:pPr>
            <a:r>
              <a:rPr lang="zh-CN" altLang="en-US" dirty="0">
                <a:latin typeface="Times New Roman" panose="02020603050405020304" pitchFamily="18" charset="0"/>
              </a:rPr>
              <a:t>输出：</a:t>
            </a:r>
            <a:endParaRPr lang="en-US" altLang="zh-CN" dirty="0">
              <a:latin typeface="Times New Roman" panose="02020603050405020304" pitchFamily="18" charset="0"/>
            </a:endParaRPr>
          </a:p>
          <a:p>
            <a:pPr lvl="2" eaLnBrk="1" hangingPunct="1">
              <a:spcBef>
                <a:spcPts val="600"/>
              </a:spcBef>
            </a:pPr>
            <a:r>
              <a:rPr lang="en-US" altLang="zh-CN" dirty="0">
                <a:latin typeface="Times New Roman" panose="02020603050405020304" pitchFamily="18" charset="0"/>
              </a:rPr>
              <a:t>CPU</a:t>
            </a:r>
            <a:r>
              <a:rPr lang="zh-CN" altLang="en-US" dirty="0">
                <a:latin typeface="Times New Roman" panose="02020603050405020304" pitchFamily="18" charset="0"/>
              </a:rPr>
              <a:t>内的控制信号；</a:t>
            </a:r>
            <a:endParaRPr lang="en-US" altLang="zh-CN" dirty="0">
              <a:latin typeface="Times New Roman" panose="02020603050405020304" pitchFamily="18" charset="0"/>
            </a:endParaRPr>
          </a:p>
          <a:p>
            <a:pPr lvl="2" eaLnBrk="1" hangingPunct="1">
              <a:spcBef>
                <a:spcPts val="600"/>
              </a:spcBef>
            </a:pPr>
            <a:r>
              <a:rPr lang="zh-CN" altLang="en-US" dirty="0">
                <a:latin typeface="Times New Roman" panose="02020603050405020304" pitchFamily="18" charset="0"/>
              </a:rPr>
              <a:t>送至主存或外设的控制信号。</a:t>
            </a:r>
            <a:endParaRPr lang="en-US" altLang="zh-CN" dirty="0">
              <a:latin typeface="Times New Roman" panose="02020603050405020304" pitchFamily="18" charset="0"/>
            </a:endParaRPr>
          </a:p>
          <a:p>
            <a:pPr lvl="1" eaLnBrk="1" hangingPunct="1">
              <a:spcBef>
                <a:spcPts val="1200"/>
              </a:spcBef>
            </a:pPr>
            <a:r>
              <a:rPr lang="zh-CN" altLang="en-US" dirty="0">
                <a:latin typeface="Times New Roman" panose="02020603050405020304" pitchFamily="18" charset="0"/>
              </a:rPr>
              <a:t>根据产生微操作控制信号的方式不同：</a:t>
            </a:r>
            <a:endParaRPr lang="en-US" altLang="zh-CN" dirty="0">
              <a:latin typeface="Times New Roman" panose="02020603050405020304" pitchFamily="18" charset="0"/>
            </a:endParaRPr>
          </a:p>
          <a:p>
            <a:pPr lvl="2" eaLnBrk="1" hangingPunct="1">
              <a:spcBef>
                <a:spcPts val="600"/>
              </a:spcBef>
            </a:pPr>
            <a:r>
              <a:rPr lang="zh-CN" altLang="en-US" dirty="0">
                <a:solidFill>
                  <a:srgbClr val="FF0000"/>
                </a:solidFill>
                <a:latin typeface="Times New Roman" panose="02020603050405020304" pitchFamily="18" charset="0"/>
              </a:rPr>
              <a:t>组合逻辑、存储逻辑、组合逻辑与存储逻辑结合</a:t>
            </a:r>
            <a:r>
              <a:rPr lang="en-US" altLang="zh-CN" dirty="0">
                <a:latin typeface="Times New Roman" panose="02020603050405020304" pitchFamily="18" charset="0"/>
              </a:rPr>
              <a:t>3</a:t>
            </a:r>
            <a:r>
              <a:rPr lang="zh-CN" altLang="en-US" dirty="0">
                <a:latin typeface="Times New Roman" panose="02020603050405020304" pitchFamily="18" charset="0"/>
              </a:rPr>
              <a:t>种。</a:t>
            </a:r>
            <a:endParaRPr lang="zh-CN" altLang="en-US" dirty="0">
              <a:latin typeface="Times New Roman" panose="02020603050405020304" pitchFamily="18" charset="0"/>
            </a:endParaRPr>
          </a:p>
          <a:p>
            <a:pPr eaLnBrk="1" hangingPunct="1"/>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1.</a:t>
            </a:r>
            <a:r>
              <a:rPr lang="zh-CN" altLang="en-US" dirty="0">
                <a:latin typeface="Times New Roman" panose="02020603050405020304" pitchFamily="18" charset="0"/>
              </a:rPr>
              <a:t>组合逻辑型</a:t>
            </a:r>
            <a:endParaRPr lang="zh-CN" altLang="en-US" dirty="0">
              <a:latin typeface="Times New Roman" panose="02020603050405020304" pitchFamily="18" charset="0"/>
              <a:ea typeface="Times New Roman" panose="02020603050405020304" pitchFamily="18" charset="0"/>
            </a:endParaRPr>
          </a:p>
        </p:txBody>
      </p:sp>
      <p:sp>
        <p:nvSpPr>
          <p:cNvPr id="35842" name="内容占位符 2"/>
          <p:cNvSpPr>
            <a:spLocks noGrp="1"/>
          </p:cNvSpPr>
          <p:nvPr>
            <p:ph idx="1"/>
          </p:nvPr>
        </p:nvSpPr>
        <p:spPr>
          <a:noFill/>
          <a:ln>
            <a:noFill/>
          </a:ln>
        </p:spPr>
        <p:txBody>
          <a:bodyPr anchor="t"/>
          <a:p>
            <a:pPr eaLnBrk="1" hangingPunct="1"/>
            <a:r>
              <a:rPr lang="zh-CN" altLang="en-US" dirty="0">
                <a:latin typeface="Times New Roman" panose="02020603050405020304" pitchFamily="18" charset="0"/>
              </a:rPr>
              <a:t>采用组合逻辑技术实现：</a:t>
            </a:r>
            <a:endParaRPr lang="en-US" altLang="zh-CN"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rPr>
              <a:t>控制单元是</a:t>
            </a:r>
            <a:r>
              <a:rPr lang="zh-CN" altLang="en-US" sz="2400" dirty="0">
                <a:solidFill>
                  <a:srgbClr val="FF0000"/>
                </a:solidFill>
                <a:latin typeface="Times New Roman" panose="02020603050405020304" pitchFamily="18" charset="0"/>
              </a:rPr>
              <a:t>由门电路组成的复杂树形网络</a:t>
            </a:r>
            <a:r>
              <a:rPr lang="zh-CN" altLang="en-US" sz="2400" dirty="0">
                <a:latin typeface="Times New Roman" panose="02020603050405020304" pitchFamily="18" charset="0"/>
              </a:rPr>
              <a:t>。</a:t>
            </a:r>
            <a:endParaRPr lang="en-US" altLang="zh-CN" sz="2400"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rPr>
              <a:t>以使用</a:t>
            </a:r>
            <a:r>
              <a:rPr lang="zh-CN" altLang="en-US" sz="2400" dirty="0">
                <a:solidFill>
                  <a:srgbClr val="FF0000"/>
                </a:solidFill>
                <a:latin typeface="Times New Roman" panose="02020603050405020304" pitchFamily="18" charset="0"/>
              </a:rPr>
              <a:t>最少器件</a:t>
            </a:r>
            <a:r>
              <a:rPr lang="zh-CN" altLang="en-US" sz="2400" dirty="0">
                <a:latin typeface="Times New Roman" panose="02020603050405020304" pitchFamily="18" charset="0"/>
              </a:rPr>
              <a:t>和取得</a:t>
            </a:r>
            <a:r>
              <a:rPr lang="zh-CN" altLang="en-US" sz="2400" dirty="0">
                <a:solidFill>
                  <a:srgbClr val="FF0000"/>
                </a:solidFill>
                <a:latin typeface="Times New Roman" panose="02020603050405020304" pitchFamily="18" charset="0"/>
              </a:rPr>
              <a:t>最高操作速度</a:t>
            </a:r>
            <a:r>
              <a:rPr lang="zh-CN" altLang="en-US" sz="2400" dirty="0">
                <a:latin typeface="Times New Roman" panose="02020603050405020304" pitchFamily="18" charset="0"/>
              </a:rPr>
              <a:t>为目标。</a:t>
            </a:r>
            <a:endParaRPr lang="zh-CN" altLang="en-US" sz="2400"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rPr>
              <a:t>优点：</a:t>
            </a:r>
            <a:r>
              <a:rPr lang="zh-CN" altLang="en-US" sz="2400" dirty="0">
                <a:solidFill>
                  <a:srgbClr val="FF0000"/>
                </a:solidFill>
                <a:latin typeface="Times New Roman" panose="02020603050405020304" pitchFamily="18" charset="0"/>
              </a:rPr>
              <a:t>速度快</a:t>
            </a:r>
            <a:r>
              <a:rPr lang="zh-CN" altLang="en-US" sz="2400" dirty="0">
                <a:latin typeface="Times New Roman" panose="02020603050405020304" pitchFamily="18" charset="0"/>
              </a:rPr>
              <a:t>。</a:t>
            </a:r>
            <a:endParaRPr lang="en-US" altLang="zh-CN" sz="2400"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rPr>
              <a:t>缺点：</a:t>
            </a:r>
            <a:endParaRPr lang="en-US" altLang="zh-CN" sz="2400" dirty="0">
              <a:latin typeface="Times New Roman" panose="02020603050405020304" pitchFamily="18" charset="0"/>
            </a:endParaRPr>
          </a:p>
          <a:p>
            <a:pPr lvl="2" eaLnBrk="1" latinLnBrk="0" hangingPunct="1">
              <a:spcBef>
                <a:spcPts val="600"/>
              </a:spcBef>
            </a:pPr>
            <a:r>
              <a:rPr lang="zh-CN" altLang="en-US" dirty="0">
                <a:latin typeface="Times New Roman" panose="02020603050405020304" pitchFamily="18" charset="0"/>
              </a:rPr>
              <a:t>控制单元的结构不规整，设计、调试、维修较困难；</a:t>
            </a:r>
            <a:endParaRPr lang="zh-CN" altLang="en-US" dirty="0">
              <a:latin typeface="Times New Roman" panose="02020603050405020304" pitchFamily="18" charset="0"/>
            </a:endParaRPr>
          </a:p>
          <a:p>
            <a:pPr lvl="2" eaLnBrk="1" latinLnBrk="0" hangingPunct="1">
              <a:spcBef>
                <a:spcPts val="600"/>
              </a:spcBef>
            </a:pPr>
            <a:r>
              <a:rPr lang="zh-CN" altLang="en-US" dirty="0">
                <a:latin typeface="Times New Roman" panose="02020603050405020304" pitchFamily="18" charset="0"/>
              </a:rPr>
              <a:t>难以实现设计自动化；</a:t>
            </a:r>
            <a:endParaRPr lang="en-US" altLang="zh-CN" dirty="0">
              <a:latin typeface="Times New Roman" panose="02020603050405020304" pitchFamily="18" charset="0"/>
            </a:endParaRPr>
          </a:p>
          <a:p>
            <a:pPr lvl="2" eaLnBrk="1" latinLnBrk="0" hangingPunct="1">
              <a:spcBef>
                <a:spcPts val="600"/>
              </a:spcBef>
            </a:pPr>
            <a:r>
              <a:rPr lang="zh-CN" altLang="en-US" dirty="0">
                <a:latin typeface="Times New Roman" panose="02020603050405020304" pitchFamily="18" charset="0"/>
              </a:rPr>
              <a:t>一旦控制单元构成之后，无法增加新的控制功能。</a:t>
            </a:r>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2.</a:t>
            </a:r>
            <a:r>
              <a:rPr lang="zh-CN" altLang="en-US" dirty="0">
                <a:latin typeface="Times New Roman" panose="02020603050405020304" pitchFamily="18" charset="0"/>
              </a:rPr>
              <a:t>存储逻辑型</a:t>
            </a:r>
            <a:endParaRPr lang="zh-CN" altLang="en-US" dirty="0">
              <a:latin typeface="Times New Roman" panose="02020603050405020304" pitchFamily="18" charset="0"/>
              <a:ea typeface="Times New Roman" panose="02020603050405020304" pitchFamily="18" charset="0"/>
            </a:endParaRPr>
          </a:p>
        </p:txBody>
      </p:sp>
      <p:sp>
        <p:nvSpPr>
          <p:cNvPr id="36866" name="内容占位符 2"/>
          <p:cNvSpPr>
            <a:spLocks noGrp="1"/>
          </p:cNvSpPr>
          <p:nvPr>
            <p:ph idx="1"/>
          </p:nvPr>
        </p:nvSpPr>
        <p:spPr>
          <a:xfrm>
            <a:off x="457200" y="1485900"/>
            <a:ext cx="8229600" cy="4708525"/>
          </a:xfrm>
          <a:noFill/>
          <a:ln>
            <a:noFill/>
          </a:ln>
        </p:spPr>
        <p:txBody>
          <a:bodyPr anchor="t"/>
          <a:p>
            <a:pPr eaLnBrk="1" hangingPunct="1"/>
            <a:r>
              <a:rPr lang="zh-CN" altLang="en-US" dirty="0">
                <a:latin typeface="Times New Roman" panose="02020603050405020304" pitchFamily="18" charset="0"/>
              </a:rPr>
              <a:t>称为微程序控制器，采用存储逻辑实现</a:t>
            </a:r>
            <a:endParaRPr lang="en-US" altLang="zh-CN" dirty="0">
              <a:latin typeface="Times New Roman" panose="02020603050405020304" pitchFamily="18" charset="0"/>
            </a:endParaRPr>
          </a:p>
          <a:p>
            <a:pPr lvl="1" eaLnBrk="1" hangingPunct="1">
              <a:spcBef>
                <a:spcPts val="1800"/>
              </a:spcBef>
            </a:pPr>
            <a:r>
              <a:rPr lang="zh-CN" altLang="en-US" dirty="0">
                <a:latin typeface="Times New Roman" panose="02020603050405020304" pitchFamily="18" charset="0"/>
              </a:rPr>
              <a:t>微程序：</a:t>
            </a:r>
            <a:endParaRPr lang="en-US" altLang="zh-CN" dirty="0">
              <a:latin typeface="Times New Roman" panose="02020603050405020304" pitchFamily="18" charset="0"/>
            </a:endParaRPr>
          </a:p>
          <a:p>
            <a:pPr lvl="2" eaLnBrk="1" hangingPunct="1">
              <a:spcBef>
                <a:spcPts val="600"/>
              </a:spcBef>
            </a:pPr>
            <a:r>
              <a:rPr lang="zh-CN" altLang="en-US" dirty="0">
                <a:latin typeface="Times New Roman" panose="02020603050405020304" pitchFamily="18" charset="0"/>
              </a:rPr>
              <a:t>一条机器指令转化成为一段</a:t>
            </a:r>
            <a:r>
              <a:rPr lang="zh-CN" altLang="en-US" dirty="0">
                <a:solidFill>
                  <a:srgbClr val="FF0000"/>
                </a:solidFill>
                <a:latin typeface="Times New Roman" panose="02020603050405020304" pitchFamily="18" charset="0"/>
              </a:rPr>
              <a:t>微程序</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2" eaLnBrk="1" hangingPunct="1">
              <a:spcBef>
                <a:spcPts val="600"/>
              </a:spcBef>
            </a:pPr>
            <a:r>
              <a:rPr lang="zh-CN" altLang="en-US" dirty="0">
                <a:latin typeface="Times New Roman" panose="02020603050405020304" pitchFamily="18" charset="0"/>
              </a:rPr>
              <a:t>存入专门的存储器（</a:t>
            </a:r>
            <a:r>
              <a:rPr lang="zh-CN" altLang="en-US" dirty="0">
                <a:solidFill>
                  <a:srgbClr val="FF0000"/>
                </a:solidFill>
                <a:latin typeface="Times New Roman" panose="02020603050405020304" pitchFamily="18" charset="0"/>
              </a:rPr>
              <a:t>控制存储器</a:t>
            </a:r>
            <a:r>
              <a:rPr lang="zh-CN" altLang="en-US" dirty="0">
                <a:latin typeface="Times New Roman" panose="02020603050405020304" pitchFamily="18" charset="0"/>
              </a:rPr>
              <a:t>）中；</a:t>
            </a:r>
            <a:endParaRPr lang="en-US" altLang="zh-CN" dirty="0">
              <a:latin typeface="Times New Roman" panose="02020603050405020304" pitchFamily="18" charset="0"/>
            </a:endParaRPr>
          </a:p>
          <a:p>
            <a:pPr lvl="2" eaLnBrk="1" hangingPunct="1">
              <a:spcBef>
                <a:spcPts val="600"/>
              </a:spcBef>
            </a:pPr>
            <a:r>
              <a:rPr lang="zh-CN" altLang="en-US" dirty="0">
                <a:latin typeface="Times New Roman" panose="02020603050405020304" pitchFamily="18" charset="0"/>
              </a:rPr>
              <a:t>微操作控制信号由微指令产生。</a:t>
            </a:r>
            <a:endParaRPr lang="zh-CN" altLang="en-US" dirty="0">
              <a:latin typeface="Times New Roman" panose="02020603050405020304" pitchFamily="18" charset="0"/>
            </a:endParaRPr>
          </a:p>
          <a:p>
            <a:pPr lvl="1" eaLnBrk="1" hangingPunct="1">
              <a:spcBef>
                <a:spcPts val="1800"/>
              </a:spcBef>
            </a:pPr>
            <a:r>
              <a:rPr lang="zh-CN" altLang="en-US" dirty="0">
                <a:latin typeface="Times New Roman" panose="02020603050405020304" pitchFamily="18" charset="0"/>
              </a:rPr>
              <a:t>优点：</a:t>
            </a:r>
            <a:endParaRPr lang="en-US" altLang="zh-CN" dirty="0">
              <a:latin typeface="Times New Roman" panose="02020603050405020304" pitchFamily="18" charset="0"/>
            </a:endParaRPr>
          </a:p>
          <a:p>
            <a:pPr lvl="2" eaLnBrk="1" hangingPunct="1">
              <a:spcBef>
                <a:spcPts val="600"/>
              </a:spcBef>
            </a:pPr>
            <a:r>
              <a:rPr lang="zh-CN" altLang="en-US" dirty="0">
                <a:latin typeface="Times New Roman" panose="02020603050405020304" pitchFamily="18" charset="0"/>
              </a:rPr>
              <a:t>设计规整、调试、维修以及更改、扩充指令方便；</a:t>
            </a:r>
            <a:endParaRPr lang="zh-CN" altLang="en-US" dirty="0">
              <a:latin typeface="Times New Roman" panose="02020603050405020304" pitchFamily="18" charset="0"/>
            </a:endParaRPr>
          </a:p>
          <a:p>
            <a:pPr lvl="2" eaLnBrk="1" hangingPunct="1">
              <a:spcBef>
                <a:spcPts val="600"/>
              </a:spcBef>
            </a:pPr>
            <a:r>
              <a:rPr lang="zh-CN" altLang="en-US" dirty="0">
                <a:latin typeface="Times New Roman" panose="02020603050405020304" pitchFamily="18" charset="0"/>
              </a:rPr>
              <a:t>易于实现自动化设计。</a:t>
            </a:r>
            <a:endParaRPr lang="en-US" altLang="zh-CN" dirty="0">
              <a:latin typeface="Times New Roman" panose="02020603050405020304" pitchFamily="18" charset="0"/>
            </a:endParaRPr>
          </a:p>
          <a:p>
            <a:pPr lvl="1" eaLnBrk="1" hangingPunct="1">
              <a:spcBef>
                <a:spcPts val="1800"/>
              </a:spcBef>
            </a:pPr>
            <a:r>
              <a:rPr lang="zh-CN" altLang="en-US" dirty="0">
                <a:latin typeface="Times New Roman" panose="02020603050405020304" pitchFamily="18" charset="0"/>
              </a:rPr>
              <a:t>缺点：</a:t>
            </a:r>
            <a:r>
              <a:rPr lang="zh-CN" altLang="en-US" sz="2400" dirty="0">
                <a:latin typeface="Times New Roman" panose="02020603050405020304" pitchFamily="18" charset="0"/>
              </a:rPr>
              <a:t>指令的执行速度比组合逻辑控制器慢。</a:t>
            </a:r>
            <a:endParaRPr lang="zh-CN" altLang="en-US" dirty="0">
              <a:latin typeface="Times New Roman" panose="02020603050405020304" pitchFamily="18" charset="0"/>
            </a:endParaRPr>
          </a:p>
          <a:p>
            <a:pPr eaLnBrk="1" hangingPunct="1"/>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3.</a:t>
            </a:r>
            <a:r>
              <a:rPr lang="zh-CN" altLang="en-US" dirty="0">
                <a:latin typeface="Times New Roman" panose="02020603050405020304" pitchFamily="18" charset="0"/>
              </a:rPr>
              <a:t>组合逻辑和存储逻辑结合型</a:t>
            </a:r>
            <a:endParaRPr lang="zh-CN" altLang="en-US" dirty="0">
              <a:latin typeface="Times New Roman" panose="02020603050405020304" pitchFamily="18" charset="0"/>
              <a:ea typeface="Times New Roman" panose="02020603050405020304" pitchFamily="18" charset="0"/>
            </a:endParaRPr>
          </a:p>
        </p:txBody>
      </p:sp>
      <p:sp>
        <p:nvSpPr>
          <p:cNvPr id="37890" name="内容占位符 2"/>
          <p:cNvSpPr>
            <a:spLocks noGrp="1"/>
          </p:cNvSpPr>
          <p:nvPr>
            <p:ph idx="1"/>
          </p:nvPr>
        </p:nvSpPr>
        <p:spPr>
          <a:noFill/>
          <a:ln>
            <a:noFill/>
          </a:ln>
        </p:spPr>
        <p:txBody>
          <a:bodyPr anchor="t"/>
          <a:p>
            <a:pPr eaLnBrk="1" hangingPunct="1"/>
            <a:r>
              <a:rPr lang="en-US" altLang="zh-CN" dirty="0">
                <a:latin typeface="Times New Roman" panose="02020603050405020304" pitchFamily="18" charset="0"/>
              </a:rPr>
              <a:t>PLA</a:t>
            </a:r>
            <a:r>
              <a:rPr lang="zh-CN" altLang="en-US" dirty="0">
                <a:latin typeface="Times New Roman" panose="02020603050405020304" pitchFamily="18" charset="0"/>
              </a:rPr>
              <a:t>（可编程逻辑阵列）控制器。</a:t>
            </a:r>
            <a:endParaRPr lang="en-US" altLang="zh-CN" dirty="0">
              <a:latin typeface="Times New Roman" panose="02020603050405020304" pitchFamily="18" charset="0"/>
            </a:endParaRPr>
          </a:p>
          <a:p>
            <a:pPr lvl="1" eaLnBrk="1" hangingPunct="1">
              <a:spcBef>
                <a:spcPts val="1800"/>
              </a:spcBef>
            </a:pPr>
            <a:r>
              <a:rPr lang="zh-CN" altLang="en-US" sz="2400" dirty="0">
                <a:latin typeface="Times New Roman" panose="02020603050405020304" pitchFamily="18" charset="0"/>
              </a:rPr>
              <a:t>也是一种组合逻辑控制器；</a:t>
            </a:r>
            <a:endParaRPr lang="en-US" altLang="zh-CN" sz="2400"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rPr>
              <a:t>可编程，微操作控制信号由</a:t>
            </a:r>
            <a:r>
              <a:rPr lang="en-US" altLang="zh-CN" sz="2400" dirty="0">
                <a:latin typeface="Times New Roman" panose="02020603050405020304" pitchFamily="18" charset="0"/>
              </a:rPr>
              <a:t>PLA</a:t>
            </a:r>
            <a:r>
              <a:rPr lang="zh-CN" altLang="en-US" sz="2400" dirty="0">
                <a:latin typeface="Times New Roman" panose="02020603050405020304" pitchFamily="18" charset="0"/>
              </a:rPr>
              <a:t>的某一输出函数产生；</a:t>
            </a:r>
            <a:endParaRPr lang="zh-CN" altLang="en-US" sz="2400"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rPr>
              <a:t>组合逻辑和存储逻辑相结合，克服了两者的缺点。</a:t>
            </a:r>
            <a:endParaRPr lang="zh-CN" altLang="en-US" sz="24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6.3 </a:t>
            </a:r>
            <a:r>
              <a:rPr lang="zh-CN" altLang="en-US" dirty="0">
                <a:latin typeface="Times New Roman" panose="02020603050405020304" pitchFamily="18" charset="0"/>
              </a:rPr>
              <a:t>时序系统与控制方式</a:t>
            </a:r>
            <a:endParaRPr lang="zh-CN" altLang="en-US" dirty="0">
              <a:latin typeface="Times New Roman" panose="02020603050405020304" pitchFamily="18" charset="0"/>
              <a:ea typeface="Times New Roman" panose="02020603050405020304" pitchFamily="18" charset="0"/>
            </a:endParaRPr>
          </a:p>
        </p:txBody>
      </p:sp>
      <p:sp>
        <p:nvSpPr>
          <p:cNvPr id="38914" name="内容占位符 2"/>
          <p:cNvSpPr>
            <a:spLocks noGrp="1"/>
          </p:cNvSpPr>
          <p:nvPr>
            <p:ph idx="1"/>
          </p:nvPr>
        </p:nvSpPr>
        <p:spPr>
          <a:noFill/>
          <a:ln>
            <a:noFill/>
          </a:ln>
        </p:spPr>
        <p:txBody>
          <a:bodyPr anchor="t"/>
          <a:p>
            <a:pPr eaLnBrk="1" latinLnBrk="0" hangingPunct="1">
              <a:spcBef>
                <a:spcPts val="1800"/>
              </a:spcBef>
            </a:pPr>
            <a:r>
              <a:rPr lang="zh-CN" altLang="en-US" dirty="0">
                <a:latin typeface="Times New Roman" panose="02020603050405020304" pitchFamily="18" charset="0"/>
              </a:rPr>
              <a:t>计算机每一个动作的时间不能有任何差错。</a:t>
            </a:r>
            <a:endParaRPr lang="en-US" altLang="zh-CN" dirty="0">
              <a:latin typeface="Times New Roman" panose="02020603050405020304" pitchFamily="18" charset="0"/>
            </a:endParaRPr>
          </a:p>
          <a:p>
            <a:pPr eaLnBrk="1" latinLnBrk="0" hangingPunct="1">
              <a:spcBef>
                <a:spcPts val="1800"/>
              </a:spcBef>
            </a:pPr>
            <a:r>
              <a:rPr lang="zh-CN" altLang="en-US" dirty="0">
                <a:latin typeface="Times New Roman" panose="02020603050405020304" pitchFamily="18" charset="0"/>
              </a:rPr>
              <a:t>时序系统</a:t>
            </a:r>
            <a:r>
              <a:rPr lang="zh-CN" altLang="en-US" dirty="0">
                <a:solidFill>
                  <a:srgbClr val="FF0000"/>
                </a:solidFill>
                <a:latin typeface="Times New Roman" panose="02020603050405020304" pitchFamily="18" charset="0"/>
              </a:rPr>
              <a:t>为指令的执行提供各种定时信号</a:t>
            </a:r>
            <a:r>
              <a:rPr lang="zh-CN" altLang="en-US" dirty="0">
                <a:latin typeface="Times New Roman" panose="02020603050405020304" pitchFamily="18" charset="0"/>
              </a:rPr>
              <a:t>。</a:t>
            </a:r>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6.3.1 </a:t>
            </a:r>
            <a:r>
              <a:rPr lang="zh-CN" altLang="en-US" dirty="0">
                <a:latin typeface="Times New Roman" panose="02020603050405020304" pitchFamily="18" charset="0"/>
              </a:rPr>
              <a:t>时序系统</a:t>
            </a:r>
            <a:endParaRPr lang="zh-CN" altLang="en-US" dirty="0">
              <a:latin typeface="Times New Roman" panose="02020603050405020304" pitchFamily="18" charset="0"/>
              <a:ea typeface="Times New Roman" panose="02020603050405020304" pitchFamily="18" charset="0"/>
            </a:endParaRPr>
          </a:p>
        </p:txBody>
      </p:sp>
      <p:sp>
        <p:nvSpPr>
          <p:cNvPr id="39938" name="内容占位符 2"/>
          <p:cNvSpPr>
            <a:spLocks noGrp="1"/>
          </p:cNvSpPr>
          <p:nvPr>
            <p:ph idx="1"/>
          </p:nvPr>
        </p:nvSpPr>
        <p:spPr>
          <a:xfrm>
            <a:off x="484188" y="1433513"/>
            <a:ext cx="8229600" cy="4525962"/>
          </a:xfrm>
          <a:noFill/>
          <a:ln>
            <a:noFill/>
          </a:ln>
        </p:spPr>
        <p:txBody>
          <a:bodyPr anchor="t"/>
          <a:p>
            <a:pPr eaLnBrk="1" hangingPunct="1"/>
            <a:r>
              <a:rPr lang="en-US" altLang="zh-CN" dirty="0">
                <a:latin typeface="Times New Roman" panose="02020603050405020304" pitchFamily="18" charset="0"/>
              </a:rPr>
              <a:t>1.</a:t>
            </a:r>
            <a:r>
              <a:rPr lang="zh-CN" altLang="en-US" dirty="0">
                <a:latin typeface="Times New Roman" panose="02020603050405020304" pitchFamily="18" charset="0"/>
              </a:rPr>
              <a:t>指令周期和机器周期</a:t>
            </a:r>
            <a:endParaRPr lang="zh-CN" altLang="en-US" dirty="0">
              <a:latin typeface="Times New Roman" panose="02020603050405020304" pitchFamily="18" charset="0"/>
            </a:endParaRPr>
          </a:p>
          <a:p>
            <a:pPr lvl="1" eaLnBrk="1" hangingPunct="1">
              <a:spcBef>
                <a:spcPts val="1800"/>
              </a:spcBef>
            </a:pPr>
            <a:r>
              <a:rPr lang="zh-CN" altLang="en-US" dirty="0">
                <a:latin typeface="Times New Roman" panose="02020603050405020304" pitchFamily="18" charset="0"/>
              </a:rPr>
              <a:t>指令周期：</a:t>
            </a:r>
            <a:endParaRPr lang="en-US" altLang="zh-CN" dirty="0">
              <a:latin typeface="Times New Roman" panose="02020603050405020304" pitchFamily="18" charset="0"/>
            </a:endParaRPr>
          </a:p>
          <a:p>
            <a:pPr lvl="2" eaLnBrk="1" hangingPunct="1">
              <a:spcBef>
                <a:spcPts val="1200"/>
              </a:spcBef>
            </a:pPr>
            <a:r>
              <a:rPr lang="zh-CN" altLang="en-US" dirty="0">
                <a:latin typeface="Times New Roman" panose="02020603050405020304" pitchFamily="18" charset="0"/>
              </a:rPr>
              <a:t>从取指令、分析取数到执行完指令所需的全部时间；</a:t>
            </a:r>
            <a:endParaRPr lang="en-US" altLang="zh-CN" dirty="0">
              <a:latin typeface="Times New Roman" panose="02020603050405020304" pitchFamily="18" charset="0"/>
            </a:endParaRPr>
          </a:p>
          <a:p>
            <a:pPr lvl="2" eaLnBrk="1" hangingPunct="1"/>
            <a:r>
              <a:rPr lang="zh-CN" altLang="en-US" dirty="0">
                <a:latin typeface="Times New Roman" panose="02020603050405020304" pitchFamily="18" charset="0"/>
              </a:rPr>
              <a:t>各种指令的指令周期不尽相同。</a:t>
            </a:r>
            <a:endParaRPr lang="zh-CN" altLang="en-US" dirty="0">
              <a:latin typeface="Times New Roman" panose="02020603050405020304" pitchFamily="18" charset="0"/>
            </a:endParaRPr>
          </a:p>
          <a:p>
            <a:pPr lvl="1" eaLnBrk="1" hangingPunct="1">
              <a:spcBef>
                <a:spcPts val="1800"/>
              </a:spcBef>
            </a:pPr>
            <a:r>
              <a:rPr lang="zh-CN" altLang="en-US" dirty="0">
                <a:solidFill>
                  <a:srgbClr val="FF0000"/>
                </a:solidFill>
                <a:latin typeface="Times New Roman" panose="02020603050405020304" pitchFamily="18" charset="0"/>
              </a:rPr>
              <a:t>机器周期：</a:t>
            </a:r>
            <a:r>
              <a:rPr lang="zh-CN" altLang="en-US" dirty="0">
                <a:latin typeface="Times New Roman" panose="02020603050405020304" pitchFamily="18" charset="0"/>
              </a:rPr>
              <a:t>又称</a:t>
            </a:r>
            <a:r>
              <a:rPr lang="en-US" altLang="zh-CN" dirty="0">
                <a:solidFill>
                  <a:srgbClr val="FF0000"/>
                </a:solidFill>
                <a:latin typeface="Times New Roman" panose="02020603050405020304" pitchFamily="18" charset="0"/>
              </a:rPr>
              <a:t>CPU</a:t>
            </a:r>
            <a:r>
              <a:rPr lang="zh-CN" altLang="en-US" dirty="0">
                <a:solidFill>
                  <a:srgbClr val="FF0000"/>
                </a:solidFill>
                <a:latin typeface="Times New Roman" panose="02020603050405020304" pitchFamily="18" charset="0"/>
              </a:rPr>
              <a:t>周期</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2" eaLnBrk="1" hangingPunct="1"/>
            <a:r>
              <a:rPr lang="zh-CN" altLang="en-US" dirty="0">
                <a:latin typeface="Times New Roman" panose="02020603050405020304" pitchFamily="18" charset="0"/>
              </a:rPr>
              <a:t>一个指令周期划分为若干个机器周期；</a:t>
            </a:r>
            <a:endParaRPr lang="en-US" altLang="zh-CN" dirty="0">
              <a:latin typeface="Times New Roman" panose="02020603050405020304" pitchFamily="18" charset="0"/>
            </a:endParaRPr>
          </a:p>
          <a:p>
            <a:pPr lvl="2" eaLnBrk="1" hangingPunct="1"/>
            <a:r>
              <a:rPr lang="zh-CN" altLang="en-US" dirty="0">
                <a:latin typeface="Times New Roman" panose="02020603050405020304" pitchFamily="18" charset="0"/>
              </a:rPr>
              <a:t>每个机器周期完成一个基本操作；</a:t>
            </a:r>
            <a:endParaRPr lang="en-US" altLang="zh-CN" dirty="0">
              <a:latin typeface="Times New Roman" panose="02020603050405020304" pitchFamily="18" charset="0"/>
            </a:endParaRPr>
          </a:p>
          <a:p>
            <a:pPr lvl="2" eaLnBrk="1" hangingPunct="1"/>
            <a:r>
              <a:rPr lang="zh-CN" altLang="en-US" dirty="0">
                <a:latin typeface="Times New Roman" panose="02020603050405020304" pitchFamily="18" charset="0"/>
              </a:rPr>
              <a:t>有</a:t>
            </a:r>
            <a:r>
              <a:rPr lang="zh-CN" altLang="en-US" dirty="0">
                <a:solidFill>
                  <a:srgbClr val="FF0000"/>
                </a:solidFill>
                <a:latin typeface="Times New Roman" panose="02020603050405020304" pitchFamily="18" charset="0"/>
              </a:rPr>
              <a:t>取指周期、取数周期、执行周期、中断周期</a:t>
            </a:r>
            <a:r>
              <a:rPr lang="zh-CN" altLang="en-US" dirty="0">
                <a:latin typeface="Times New Roman" panose="02020603050405020304" pitchFamily="18" charset="0"/>
              </a:rPr>
              <a:t>等。</a:t>
            </a:r>
            <a:endParaRPr lang="zh-CN" altLang="en-US" dirty="0">
              <a:latin typeface="Times New Roman" panose="02020603050405020304" pitchFamily="18" charset="0"/>
            </a:endParaRPr>
          </a:p>
          <a:p>
            <a:pPr eaLnBrk="1" hangingPunct="1"/>
            <a:endParaRPr lang="zh-CN" altLang="en-US" dirty="0">
              <a:latin typeface="Times New Roman" panose="02020603050405020304" pitchFamily="18" charset="0"/>
              <a:ea typeface="Times New Roman" panose="02020603050405020304" pitchFamily="18" charset="0"/>
            </a:endParaRPr>
          </a:p>
        </p:txBody>
      </p:sp>
      <p:sp>
        <p:nvSpPr>
          <p:cNvPr id="4" name="矩形 3"/>
          <p:cNvSpPr/>
          <p:nvPr/>
        </p:nvSpPr>
        <p:spPr>
          <a:xfrm>
            <a:off x="1871663" y="5746750"/>
            <a:ext cx="5400675" cy="425450"/>
          </a:xfrm>
          <a:prstGeom prst="rect">
            <a:avLst/>
          </a:prstGeom>
        </p:spPr>
        <p:txBody>
          <a:bodyPr>
            <a:spAutoFit/>
          </a:bodyPr>
          <a:lstStyle/>
          <a:p>
            <a:pPr marL="0" marR="0" lvl="0" indent="0" algn="ctr" defTabSz="914400" rtl="0" eaLnBrk="1" fontAlgn="base" latinLnBrk="0" hangingPunct="1">
              <a:lnSpc>
                <a:spcPct val="9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指令周期＝</a:t>
            </a:r>
            <a:r>
              <a:rPr kumimoji="0" lang="en-US" altLang="zh-CN" sz="24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i</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机器周期</a:t>
            </a:r>
            <a:endPar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1.</a:t>
            </a:r>
            <a:r>
              <a:rPr lang="zh-CN" altLang="en-US" dirty="0">
                <a:latin typeface="Times New Roman" panose="02020603050405020304" pitchFamily="18" charset="0"/>
              </a:rPr>
              <a:t>指令周期和机器周期</a:t>
            </a:r>
            <a:endParaRPr lang="zh-CN" altLang="en-US" dirty="0">
              <a:latin typeface="Times New Roman" panose="02020603050405020304" pitchFamily="18" charset="0"/>
              <a:ea typeface="Times New Roman" panose="02020603050405020304" pitchFamily="18" charset="0"/>
            </a:endParaRPr>
          </a:p>
        </p:txBody>
      </p:sp>
      <p:sp>
        <p:nvSpPr>
          <p:cNvPr id="40962" name="内容占位符 2"/>
          <p:cNvSpPr>
            <a:spLocks noGrp="1"/>
          </p:cNvSpPr>
          <p:nvPr>
            <p:ph idx="1"/>
          </p:nvPr>
        </p:nvSpPr>
        <p:spPr>
          <a:noFill/>
          <a:ln>
            <a:noFill/>
          </a:ln>
        </p:spPr>
        <p:txBody>
          <a:bodyPr anchor="t"/>
          <a:p>
            <a:pPr eaLnBrk="1" hangingPunct="1"/>
            <a:r>
              <a:rPr lang="zh-CN" altLang="en-US" dirty="0">
                <a:latin typeface="Times New Roman" panose="02020603050405020304" pitchFamily="18" charset="0"/>
              </a:rPr>
              <a:t>一条指令所需的</a:t>
            </a:r>
            <a:r>
              <a:rPr lang="zh-CN" altLang="en-US" dirty="0">
                <a:solidFill>
                  <a:srgbClr val="FF0000"/>
                </a:solidFill>
                <a:latin typeface="Times New Roman" panose="02020603050405020304" pitchFamily="18" charset="0"/>
              </a:rPr>
              <a:t>最短时间为两个机器周期</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rPr>
              <a:t>取指周期和执行周期。</a:t>
            </a:r>
            <a:endParaRPr lang="en-US" altLang="zh-CN" sz="2400" dirty="0">
              <a:latin typeface="Times New Roman" panose="02020603050405020304" pitchFamily="18" charset="0"/>
            </a:endParaRPr>
          </a:p>
          <a:p>
            <a:pPr eaLnBrk="1" hangingPunct="1">
              <a:spcBef>
                <a:spcPts val="1800"/>
              </a:spcBef>
            </a:pPr>
            <a:r>
              <a:rPr lang="zh-CN" altLang="en-US" dirty="0">
                <a:latin typeface="Times New Roman" panose="02020603050405020304" pitchFamily="18" charset="0"/>
              </a:rPr>
              <a:t>周期状态触发器：</a:t>
            </a:r>
            <a:endParaRPr lang="en-US" altLang="zh-CN"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rPr>
              <a:t>每个机器周期都有与之对应的周期状态触发器；</a:t>
            </a:r>
            <a:endParaRPr lang="en-US" altLang="zh-CN" sz="2400"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rPr>
              <a:t>机器运行所在的周期</a:t>
            </a:r>
            <a:r>
              <a:rPr lang="zh-CN" altLang="en-US" sz="2400" dirty="0">
                <a:latin typeface="Times New Roman" panose="02020603050405020304" pitchFamily="18" charset="0"/>
              </a:rPr>
              <a:t>对应的周期状态触发器被置“</a:t>
            </a:r>
            <a:r>
              <a:rPr lang="en-US" altLang="zh-CN" sz="2400" dirty="0">
                <a:latin typeface="Times New Roman" panose="02020603050405020304" pitchFamily="18" charset="0"/>
              </a:rPr>
              <a:t>1”</a:t>
            </a:r>
            <a:r>
              <a:rPr lang="zh-CN" altLang="en-US" sz="2400" dirty="0">
                <a:latin typeface="Times New Roman" panose="02020603050405020304" pitchFamily="18" charset="0"/>
              </a:rPr>
              <a:t>；</a:t>
            </a:r>
            <a:endParaRPr lang="en-US" altLang="zh-CN" sz="2400"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rPr>
              <a:t>在机器运行的任何时刻只能处于一种周期状态。</a:t>
            </a:r>
            <a:endParaRPr lang="zh-CN" altLang="en-US" sz="2400" dirty="0">
              <a:latin typeface="Times New Roman" panose="02020603050405020304" pitchFamily="18" charset="0"/>
            </a:endParaRPr>
          </a:p>
          <a:p>
            <a:pPr eaLnBrk="1" hangingPunct="1"/>
            <a:endParaRPr lang="zh-CN" altLang="en-US" sz="24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2.</a:t>
            </a:r>
            <a:r>
              <a:rPr lang="zh-CN" altLang="en-US" dirty="0">
                <a:latin typeface="Times New Roman" panose="02020603050405020304" pitchFamily="18" charset="0"/>
              </a:rPr>
              <a:t>节拍</a:t>
            </a:r>
            <a:endParaRPr lang="zh-CN" altLang="en-US" dirty="0">
              <a:latin typeface="Times New Roman" panose="02020603050405020304" pitchFamily="18" charset="0"/>
            </a:endParaRPr>
          </a:p>
        </p:txBody>
      </p:sp>
      <p:sp>
        <p:nvSpPr>
          <p:cNvPr id="41986" name="内容占位符 2"/>
          <p:cNvSpPr>
            <a:spLocks noGrp="1"/>
          </p:cNvSpPr>
          <p:nvPr>
            <p:ph idx="1"/>
          </p:nvPr>
        </p:nvSpPr>
        <p:spPr>
          <a:xfrm>
            <a:off x="457200" y="1196975"/>
            <a:ext cx="8229600" cy="5386388"/>
          </a:xfrm>
          <a:noFill/>
          <a:ln>
            <a:noFill/>
          </a:ln>
        </p:spPr>
        <p:txBody>
          <a:bodyPr anchor="t"/>
          <a:p>
            <a:pPr eaLnBrk="1" hangingPunct="1"/>
            <a:r>
              <a:rPr lang="zh-CN" altLang="en-US" dirty="0">
                <a:latin typeface="Times New Roman" panose="02020603050405020304" pitchFamily="18" charset="0"/>
              </a:rPr>
              <a:t>在一个机器周期内，要完成若干个微操作。</a:t>
            </a:r>
            <a:endParaRPr lang="en-US" altLang="zh-CN" dirty="0">
              <a:latin typeface="Times New Roman" panose="02020603050405020304" pitchFamily="18" charset="0"/>
            </a:endParaRPr>
          </a:p>
          <a:p>
            <a:pPr lvl="0" eaLnBrk="1" hangingPunct="1">
              <a:spcBef>
                <a:spcPts val="1800"/>
              </a:spcBef>
            </a:pPr>
            <a:r>
              <a:rPr lang="zh-CN" altLang="en-US" dirty="0">
                <a:latin typeface="Times New Roman" panose="02020603050405020304" pitchFamily="18" charset="0"/>
              </a:rPr>
              <a:t>节拍电位信号：</a:t>
            </a:r>
            <a:endParaRPr lang="en-US" altLang="zh-CN" dirty="0">
              <a:latin typeface="Times New Roman" panose="02020603050405020304" pitchFamily="18" charset="0"/>
            </a:endParaRPr>
          </a:p>
          <a:p>
            <a:pPr lvl="1" eaLnBrk="1" hangingPunct="1">
              <a:spcBef>
                <a:spcPts val="600"/>
              </a:spcBef>
            </a:pPr>
            <a:r>
              <a:rPr lang="zh-CN" altLang="en-US" sz="2000" dirty="0">
                <a:latin typeface="Times New Roman" panose="02020603050405020304" pitchFamily="18" charset="0"/>
              </a:rPr>
              <a:t>一个机器周期分为若干个相等的时间段；</a:t>
            </a:r>
            <a:endParaRPr lang="en-US" altLang="zh-CN" sz="2000" dirty="0">
              <a:latin typeface="Times New Roman" panose="02020603050405020304" pitchFamily="18" charset="0"/>
            </a:endParaRPr>
          </a:p>
          <a:p>
            <a:pPr lvl="1" eaLnBrk="1" hangingPunct="1">
              <a:spcBef>
                <a:spcPts val="600"/>
              </a:spcBef>
            </a:pPr>
            <a:r>
              <a:rPr lang="zh-CN" altLang="en-US" sz="2000" dirty="0">
                <a:latin typeface="Times New Roman" panose="02020603050405020304" pitchFamily="18" charset="0"/>
              </a:rPr>
              <a:t>每一个时间段对应一个电位信号：</a:t>
            </a:r>
            <a:r>
              <a:rPr lang="zh-CN" altLang="en-US" sz="2000" dirty="0">
                <a:solidFill>
                  <a:srgbClr val="FF0000"/>
                </a:solidFill>
                <a:latin typeface="Times New Roman" panose="02020603050405020304" pitchFamily="18" charset="0"/>
              </a:rPr>
              <a:t>节拍电位</a:t>
            </a:r>
            <a:r>
              <a:rPr lang="zh-CN" altLang="en-US" sz="2000" dirty="0">
                <a:latin typeface="Times New Roman" panose="02020603050405020304" pitchFamily="18" charset="0"/>
              </a:rPr>
              <a:t>信号。</a:t>
            </a:r>
            <a:endParaRPr lang="zh-CN" altLang="en-US" sz="2400" dirty="0">
              <a:latin typeface="Times New Roman" panose="02020603050405020304" pitchFamily="18" charset="0"/>
            </a:endParaRPr>
          </a:p>
          <a:p>
            <a:pPr lvl="0" eaLnBrk="1" hangingPunct="1">
              <a:spcBef>
                <a:spcPts val="1800"/>
              </a:spcBef>
            </a:pPr>
            <a:r>
              <a:rPr lang="zh-CN" altLang="en-US" dirty="0">
                <a:latin typeface="Times New Roman" panose="02020603050405020304" pitchFamily="18" charset="0"/>
              </a:rPr>
              <a:t>节拍的宽度：</a:t>
            </a:r>
            <a:r>
              <a:rPr lang="en-US" altLang="zh-CN" dirty="0">
                <a:latin typeface="Times New Roman" panose="02020603050405020304" pitchFamily="18" charset="0"/>
              </a:rPr>
              <a:t>CPU</a:t>
            </a:r>
            <a:r>
              <a:rPr lang="zh-CN" altLang="en-US" dirty="0">
                <a:solidFill>
                  <a:srgbClr val="FF0000"/>
                </a:solidFill>
                <a:latin typeface="Times New Roman" panose="02020603050405020304" pitchFamily="18" charset="0"/>
              </a:rPr>
              <a:t>完成一次微操作的时间</a:t>
            </a:r>
            <a:r>
              <a:rPr lang="zh-CN" altLang="en-US" dirty="0">
                <a:latin typeface="Times New Roman" panose="02020603050405020304" pitchFamily="18" charset="0"/>
              </a:rPr>
              <a:t>。</a:t>
            </a:r>
            <a:endParaRPr lang="zh-CN" altLang="en-US" dirty="0">
              <a:latin typeface="Times New Roman" panose="02020603050405020304" pitchFamily="18" charset="0"/>
            </a:endParaRPr>
          </a:p>
          <a:p>
            <a:pPr lvl="0" eaLnBrk="1" hangingPunct="1">
              <a:spcBef>
                <a:spcPts val="1800"/>
              </a:spcBef>
            </a:pPr>
            <a:r>
              <a:rPr lang="zh-CN" altLang="en-US" dirty="0">
                <a:latin typeface="Times New Roman" panose="02020603050405020304" pitchFamily="18" charset="0"/>
              </a:rPr>
              <a:t>定长和不定长</a:t>
            </a:r>
            <a:r>
              <a:rPr lang="en-US" altLang="zh-CN" dirty="0">
                <a:latin typeface="Times New Roman" panose="02020603050405020304" pitchFamily="18" charset="0"/>
              </a:rPr>
              <a:t>CPU</a:t>
            </a:r>
            <a:r>
              <a:rPr lang="zh-CN" altLang="en-US" dirty="0">
                <a:latin typeface="Times New Roman" panose="02020603050405020304" pitchFamily="18" charset="0"/>
              </a:rPr>
              <a:t>周期</a:t>
            </a:r>
            <a:endParaRPr lang="en-US" altLang="zh-CN" dirty="0">
              <a:latin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rPr>
              <a:t>统一节拍法：采用统一的、具有相等时间间隔和相同数目的节拍，称为</a:t>
            </a:r>
            <a:r>
              <a:rPr lang="zh-CN" altLang="en-US" sz="2000" dirty="0">
                <a:solidFill>
                  <a:srgbClr val="FF0000"/>
                </a:solidFill>
                <a:latin typeface="Times New Roman" panose="02020603050405020304" pitchFamily="18" charset="0"/>
              </a:rPr>
              <a:t>定长</a:t>
            </a:r>
            <a:r>
              <a:rPr lang="en-US" altLang="zh-CN" sz="2000" dirty="0">
                <a:solidFill>
                  <a:srgbClr val="FF0000"/>
                </a:solidFill>
                <a:latin typeface="Times New Roman" panose="02020603050405020304" pitchFamily="18" charset="0"/>
              </a:rPr>
              <a:t>CPU</a:t>
            </a:r>
            <a:r>
              <a:rPr lang="zh-CN" altLang="en-US" sz="2000" dirty="0">
                <a:solidFill>
                  <a:srgbClr val="FF0000"/>
                </a:solidFill>
                <a:latin typeface="Times New Roman" panose="02020603050405020304" pitchFamily="18" charset="0"/>
              </a:rPr>
              <a:t>周期</a:t>
            </a:r>
            <a:r>
              <a:rPr lang="zh-CN" altLang="en-US" sz="2000" dirty="0">
                <a:latin typeface="Times New Roman" panose="02020603050405020304" pitchFamily="18" charset="0"/>
              </a:rPr>
              <a:t>；</a:t>
            </a:r>
            <a:endParaRPr lang="en-US" altLang="zh-CN" sz="2000" dirty="0">
              <a:latin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rPr>
              <a:t>分散节拍法：按照机器周期的实际需要安排节拍数，避免浪费，提高时间利用率。</a:t>
            </a:r>
            <a:r>
              <a:rPr lang="zh-CN" altLang="en-US" sz="2000" dirty="0">
                <a:solidFill>
                  <a:srgbClr val="FF0000"/>
                </a:solidFill>
                <a:latin typeface="Times New Roman" panose="02020603050405020304" pitchFamily="18" charset="0"/>
              </a:rPr>
              <a:t>不定长</a:t>
            </a:r>
            <a:r>
              <a:rPr lang="en-US" altLang="zh-CN" sz="2000" dirty="0">
                <a:solidFill>
                  <a:srgbClr val="FF0000"/>
                </a:solidFill>
                <a:latin typeface="Times New Roman" panose="02020603050405020304" pitchFamily="18" charset="0"/>
              </a:rPr>
              <a:t>CPU</a:t>
            </a:r>
            <a:r>
              <a:rPr lang="zh-CN" altLang="en-US" sz="2000" dirty="0">
                <a:solidFill>
                  <a:srgbClr val="FF0000"/>
                </a:solidFill>
                <a:latin typeface="Times New Roman" panose="02020603050405020304" pitchFamily="18" charset="0"/>
              </a:rPr>
              <a:t>周期</a:t>
            </a:r>
            <a:r>
              <a:rPr lang="zh-CN" altLang="en-US" sz="2000" dirty="0">
                <a:latin typeface="Times New Roman" panose="02020603050405020304" pitchFamily="18" charset="0"/>
              </a:rPr>
              <a:t>。</a:t>
            </a:r>
            <a:endParaRPr lang="zh-CN" altLang="en-US" sz="2000" dirty="0">
              <a:latin typeface="Times New Roman" panose="02020603050405020304" pitchFamily="18" charset="0"/>
            </a:endParaRPr>
          </a:p>
          <a:p>
            <a:pPr lvl="1" eaLnBrk="1" latinLnBrk="0" hangingPunct="1">
              <a:spcBef>
                <a:spcPts val="600"/>
              </a:spcBef>
            </a:pPr>
            <a:r>
              <a:rPr lang="zh-CN" altLang="en-US" sz="2000" dirty="0">
                <a:latin typeface="Times New Roman" panose="02020603050405020304" pitchFamily="18" charset="0"/>
              </a:rPr>
              <a:t>延长节拍法：多数机器周期选取适当的节拍数作为基本节拍，需要时可以延长一或两个节拍。</a:t>
            </a:r>
            <a:endParaRPr lang="zh-CN" altLang="en-US" sz="2000" dirty="0">
              <a:latin typeface="Times New Roman" panose="02020603050405020304" pitchFamily="18" charset="0"/>
            </a:endParaRPr>
          </a:p>
          <a:p>
            <a:pPr lvl="1" eaLnBrk="1" hangingPunct="1"/>
            <a:endParaRPr lang="zh-CN" altLang="en-US" sz="20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内容占位符 2"/>
          <p:cNvSpPr>
            <a:spLocks noGrp="1"/>
          </p:cNvSpPr>
          <p:nvPr>
            <p:ph idx="1"/>
          </p:nvPr>
        </p:nvSpPr>
        <p:spPr>
          <a:noFill/>
          <a:ln>
            <a:noFill/>
          </a:ln>
        </p:spPr>
        <p:txBody>
          <a:bodyPr anchor="t"/>
          <a:p>
            <a:pPr eaLnBrk="1" hangingPunct="1"/>
            <a:r>
              <a:rPr lang="zh-CN" altLang="en-US" dirty="0">
                <a:latin typeface="Times New Roman" panose="02020603050405020304" pitchFamily="18" charset="0"/>
              </a:rPr>
              <a:t>中央处理器（</a:t>
            </a:r>
            <a:r>
              <a:rPr lang="en-US" altLang="zh-CN" dirty="0">
                <a:latin typeface="Times New Roman" panose="02020603050405020304" pitchFamily="18" charset="0"/>
              </a:rPr>
              <a:t>CPU</a:t>
            </a:r>
            <a:r>
              <a:rPr lang="zh-CN" altLang="en-US" dirty="0">
                <a:latin typeface="Times New Roman" panose="02020603050405020304" pitchFamily="18" charset="0"/>
              </a:rPr>
              <a:t>）是整个计算机的核心：</a:t>
            </a:r>
            <a:endParaRPr lang="zh-CN" altLang="en-US" dirty="0">
              <a:latin typeface="Times New Roman" panose="02020603050405020304" pitchFamily="18" charset="0"/>
            </a:endParaRPr>
          </a:p>
          <a:p>
            <a:pPr lvl="1" eaLnBrk="1" latinLnBrk="0" hangingPunct="1">
              <a:spcBef>
                <a:spcPts val="1200"/>
              </a:spcBef>
            </a:pPr>
            <a:r>
              <a:rPr lang="zh-CN" altLang="en-US" dirty="0">
                <a:latin typeface="Times New Roman" panose="02020603050405020304" pitchFamily="18" charset="0"/>
              </a:rPr>
              <a:t>它包括</a:t>
            </a:r>
            <a:r>
              <a:rPr lang="zh-CN" altLang="en-US" dirty="0">
                <a:solidFill>
                  <a:srgbClr val="FF0000"/>
                </a:solidFill>
                <a:latin typeface="Times New Roman" panose="02020603050405020304" pitchFamily="18" charset="0"/>
              </a:rPr>
              <a:t>运算器和控制器</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eaLnBrk="1" hangingPunct="1">
              <a:spcBef>
                <a:spcPts val="1800"/>
              </a:spcBef>
            </a:pPr>
            <a:r>
              <a:rPr lang="zh-CN" altLang="en-US" dirty="0">
                <a:latin typeface="Times New Roman" panose="02020603050405020304" pitchFamily="18" charset="0"/>
              </a:rPr>
              <a:t>本章着重讨论</a:t>
            </a:r>
            <a:endParaRPr lang="en-US" altLang="zh-CN" dirty="0">
              <a:latin typeface="Times New Roman" panose="02020603050405020304" pitchFamily="18" charset="0"/>
            </a:endParaRPr>
          </a:p>
          <a:p>
            <a:pPr lvl="1" eaLnBrk="1" hangingPunct="1">
              <a:spcBef>
                <a:spcPts val="1200"/>
              </a:spcBef>
            </a:pPr>
            <a:r>
              <a:rPr lang="en-US" altLang="zh-CN" dirty="0">
                <a:latin typeface="Times New Roman" panose="02020603050405020304" pitchFamily="18" charset="0"/>
              </a:rPr>
              <a:t>CPU</a:t>
            </a:r>
            <a:r>
              <a:rPr lang="zh-CN" altLang="en-US" dirty="0">
                <a:latin typeface="Times New Roman" panose="02020603050405020304" pitchFamily="18" charset="0"/>
              </a:rPr>
              <a:t>的功能和组成；</a:t>
            </a:r>
            <a:endParaRPr lang="en-US" altLang="zh-CN" dirty="0">
              <a:latin typeface="Times New Roman" panose="02020603050405020304" pitchFamily="18" charset="0"/>
            </a:endParaRPr>
          </a:p>
          <a:p>
            <a:pPr lvl="1" eaLnBrk="1" hangingPunct="1">
              <a:spcBef>
                <a:spcPts val="1200"/>
              </a:spcBef>
            </a:pPr>
            <a:r>
              <a:rPr lang="zh-CN" altLang="en-US" dirty="0">
                <a:latin typeface="Times New Roman" panose="02020603050405020304" pitchFamily="18" charset="0"/>
              </a:rPr>
              <a:t>控制器的工作原理和实现方法；</a:t>
            </a:r>
            <a:endParaRPr lang="en-US" altLang="zh-CN" dirty="0">
              <a:latin typeface="Times New Roman" panose="02020603050405020304" pitchFamily="18" charset="0"/>
            </a:endParaRPr>
          </a:p>
          <a:p>
            <a:pPr lvl="1" eaLnBrk="1" hangingPunct="1">
              <a:spcBef>
                <a:spcPts val="1200"/>
              </a:spcBef>
            </a:pPr>
            <a:r>
              <a:rPr lang="zh-CN" altLang="en-US" dirty="0">
                <a:latin typeface="Times New Roman" panose="02020603050405020304" pitchFamily="18" charset="0"/>
              </a:rPr>
              <a:t>微程序控制原理；</a:t>
            </a:r>
            <a:endParaRPr lang="en-US" altLang="zh-CN" dirty="0">
              <a:latin typeface="Times New Roman" panose="02020603050405020304" pitchFamily="18" charset="0"/>
            </a:endParaRPr>
          </a:p>
          <a:p>
            <a:pPr lvl="1" eaLnBrk="1" hangingPunct="1">
              <a:spcBef>
                <a:spcPts val="1200"/>
              </a:spcBef>
            </a:pPr>
            <a:r>
              <a:rPr lang="zh-CN" altLang="en-US" dirty="0">
                <a:latin typeface="Times New Roman" panose="02020603050405020304" pitchFamily="18" charset="0"/>
              </a:rPr>
              <a:t>基本控制单元的设计以及</a:t>
            </a:r>
            <a:r>
              <a:rPr lang="en-US" altLang="zh-CN" dirty="0">
                <a:latin typeface="Times New Roman" panose="02020603050405020304" pitchFamily="18" charset="0"/>
              </a:rPr>
              <a:t>CPU</a:t>
            </a:r>
            <a:r>
              <a:rPr lang="zh-CN" altLang="en-US" dirty="0">
                <a:latin typeface="Times New Roman" panose="02020603050405020304" pitchFamily="18" charset="0"/>
              </a:rPr>
              <a:t>系统设计技术。</a:t>
            </a:r>
            <a:endParaRPr lang="zh-CN" altLang="en-US" dirty="0">
              <a:latin typeface="Times New Roman" panose="02020603050405020304" pitchFamily="18" charset="0"/>
            </a:endParaRPr>
          </a:p>
          <a:p>
            <a:pPr eaLnBrk="1" hangingPunct="1"/>
            <a:endParaRPr lang="zh-CN" altLang="en-US" dirty="0">
              <a:latin typeface="Times New Roman" panose="02020603050405020304" pitchFamily="18" charset="0"/>
              <a:ea typeface="Times New Roman" panose="02020603050405020304" pitchFamily="18" charset="0"/>
            </a:endParaRPr>
          </a:p>
        </p:txBody>
      </p:sp>
      <p:sp>
        <p:nvSpPr>
          <p:cNvPr id="15362" name="标题 1"/>
          <p:cNvSpPr>
            <a:spLocks noGrp="1"/>
          </p:cNvSpPr>
          <p:nvPr>
            <p:ph type="title"/>
          </p:nvPr>
        </p:nvSpPr>
        <p:spPr>
          <a:noFill/>
          <a:ln>
            <a:noFill/>
          </a:ln>
        </p:spPr>
        <p:txBody>
          <a:bodyPr anchor="t"/>
          <a:p>
            <a:pPr eaLnBrk="1" hangingPunct="1"/>
            <a:r>
              <a:rPr lang="zh-CN" altLang="en-US" dirty="0">
                <a:latin typeface="Times New Roman" panose="02020603050405020304" pitchFamily="18" charset="0"/>
              </a:rPr>
              <a:t>概述</a:t>
            </a:r>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2. </a:t>
            </a:r>
            <a:r>
              <a:rPr lang="zh-CN" altLang="en-US" dirty="0">
                <a:latin typeface="Times New Roman" panose="02020603050405020304" pitchFamily="18" charset="0"/>
              </a:rPr>
              <a:t>节拍</a:t>
            </a:r>
            <a:br>
              <a:rPr lang="zh-CN" altLang="en-US" dirty="0">
                <a:latin typeface="Times New Roman" panose="02020603050405020304" pitchFamily="18" charset="0"/>
              </a:rPr>
            </a:br>
            <a:endParaRPr lang="zh-CN" altLang="en-US" dirty="0">
              <a:latin typeface="Times New Roman" panose="02020603050405020304" pitchFamily="18" charset="0"/>
              <a:ea typeface="Times New Roman" panose="02020603050405020304" pitchFamily="18" charset="0"/>
            </a:endParaRPr>
          </a:p>
        </p:txBody>
      </p:sp>
      <p:sp>
        <p:nvSpPr>
          <p:cNvPr id="43010" name="内容占位符 2"/>
          <p:cNvSpPr>
            <a:spLocks noGrp="1"/>
          </p:cNvSpPr>
          <p:nvPr>
            <p:ph idx="1"/>
          </p:nvPr>
        </p:nvSpPr>
        <p:spPr>
          <a:xfrm>
            <a:off x="457200" y="1417638"/>
            <a:ext cx="8229600" cy="5106987"/>
          </a:xfrm>
          <a:noFill/>
          <a:ln>
            <a:noFill/>
          </a:ln>
        </p:spPr>
        <p:txBody>
          <a:bodyPr anchor="t"/>
          <a:p>
            <a:pPr eaLnBrk="1" hangingPunct="1"/>
            <a:r>
              <a:rPr lang="zh-CN" altLang="en-US" dirty="0">
                <a:latin typeface="Times New Roman" panose="02020603050405020304" pitchFamily="18" charset="0"/>
              </a:rPr>
              <a:t>时序信号</a:t>
            </a:r>
            <a:r>
              <a:rPr lang="zh-CN" altLang="en-US" dirty="0">
                <a:latin typeface="Times New Roman" panose="02020603050405020304" pitchFamily="18" charset="0"/>
              </a:rPr>
              <a:t>也可以直接</a:t>
            </a:r>
            <a:r>
              <a:rPr lang="zh-CN" altLang="en-US" dirty="0">
                <a:solidFill>
                  <a:srgbClr val="FF0000"/>
                </a:solidFill>
                <a:latin typeface="Times New Roman" panose="02020603050405020304" pitchFamily="18" charset="0"/>
              </a:rPr>
              <a:t>使用时钟周期</a:t>
            </a:r>
            <a:r>
              <a:rPr lang="zh-CN" altLang="en-US" dirty="0">
                <a:latin typeface="Times New Roman" panose="02020603050405020304" pitchFamily="18" charset="0"/>
              </a:rPr>
              <a:t>信号。</a:t>
            </a:r>
            <a:endParaRPr lang="en-US" altLang="zh-CN" dirty="0">
              <a:latin typeface="Times New Roman" panose="02020603050405020304" pitchFamily="18" charset="0"/>
            </a:endParaRPr>
          </a:p>
          <a:p>
            <a:pPr eaLnBrk="1" hangingPunct="1">
              <a:spcBef>
                <a:spcPts val="1800"/>
              </a:spcBef>
            </a:pPr>
            <a:r>
              <a:rPr lang="zh-CN" altLang="en-US" dirty="0">
                <a:latin typeface="Times New Roman" panose="02020603050405020304" pitchFamily="18" charset="0"/>
              </a:rPr>
              <a:t>一个机器周期中含有若干个时钟周期：</a:t>
            </a:r>
            <a:endParaRPr lang="en-US" altLang="zh-CN"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rPr>
              <a:t>时钟周期数取决于机器周期内完成微操作数目的多少</a:t>
            </a:r>
            <a:r>
              <a:rPr lang="zh-CN" altLang="en-US" sz="2400" dirty="0">
                <a:latin typeface="Times New Roman" panose="02020603050405020304" pitchFamily="18" charset="0"/>
              </a:rPr>
              <a:t>及相应功能部件的速度。</a:t>
            </a:r>
            <a:endParaRPr lang="en-US" altLang="zh-CN" sz="2400" dirty="0">
              <a:latin typeface="Times New Roman" panose="02020603050405020304" pitchFamily="18" charset="0"/>
            </a:endParaRPr>
          </a:p>
          <a:p>
            <a:pPr eaLnBrk="1" hangingPunct="1">
              <a:spcBef>
                <a:spcPts val="1800"/>
              </a:spcBef>
            </a:pPr>
            <a:r>
              <a:rPr lang="zh-CN" altLang="en-US" dirty="0">
                <a:latin typeface="Times New Roman" panose="02020603050405020304" pitchFamily="18" charset="0"/>
              </a:rPr>
              <a:t>基本时钟周期数确定后，可以插入等待时钟周期。</a:t>
            </a:r>
            <a:endParaRPr lang="en-US" altLang="zh-CN" dirty="0">
              <a:latin typeface="Times New Roman" panose="02020603050405020304" pitchFamily="18" charset="0"/>
            </a:endParaRPr>
          </a:p>
          <a:p>
            <a:pPr lvl="1" eaLnBrk="1" latinLnBrk="0" hangingPunct="1">
              <a:spcBef>
                <a:spcPts val="1200"/>
              </a:spcBef>
            </a:pPr>
            <a:r>
              <a:rPr lang="en-US" altLang="zh-CN" sz="2400" dirty="0">
                <a:latin typeface="Times New Roman" panose="02020603050405020304" pitchFamily="18" charset="0"/>
              </a:rPr>
              <a:t>8086</a:t>
            </a:r>
            <a:r>
              <a:rPr lang="zh-CN" altLang="en-US" sz="2400" dirty="0">
                <a:latin typeface="Times New Roman" panose="02020603050405020304" pitchFamily="18" charset="0"/>
              </a:rPr>
              <a:t>的机器周期中包含四个基本时钟周期</a:t>
            </a:r>
            <a:r>
              <a:rPr lang="en-US" altLang="zh-CN" sz="2400" dirty="0">
                <a:latin typeface="Times New Roman" panose="02020603050405020304" pitchFamily="18" charset="0"/>
              </a:rPr>
              <a:t>T1</a:t>
            </a:r>
            <a:r>
              <a:rPr lang="zh-CN" altLang="en-US" sz="2400" dirty="0">
                <a:latin typeface="Times New Roman" panose="02020603050405020304" pitchFamily="18" charset="0"/>
              </a:rPr>
              <a:t>～</a:t>
            </a:r>
            <a:r>
              <a:rPr lang="en-US" altLang="zh-CN" sz="2400" dirty="0">
                <a:latin typeface="Times New Roman" panose="02020603050405020304" pitchFamily="18" charset="0"/>
              </a:rPr>
              <a:t>T4</a:t>
            </a:r>
            <a:r>
              <a:rPr lang="zh-CN" altLang="en-US" sz="2400" dirty="0">
                <a:latin typeface="Times New Roman" panose="02020603050405020304" pitchFamily="18" charset="0"/>
              </a:rPr>
              <a:t>；</a:t>
            </a:r>
            <a:endParaRPr lang="en-US" altLang="zh-CN" sz="2400" dirty="0">
              <a:latin typeface="Times New Roman" panose="02020603050405020304" pitchFamily="18" charset="0"/>
            </a:endParaRPr>
          </a:p>
          <a:p>
            <a:pPr lvl="1" eaLnBrk="1" latinLnBrk="0" hangingPunct="1">
              <a:spcBef>
                <a:spcPts val="1200"/>
              </a:spcBef>
            </a:pPr>
            <a:r>
              <a:rPr lang="zh-CN" altLang="en-US" sz="2400" dirty="0">
                <a:latin typeface="Times New Roman" panose="02020603050405020304" pitchFamily="18" charset="0"/>
              </a:rPr>
              <a:t>在</a:t>
            </a:r>
            <a:r>
              <a:rPr lang="en-US" altLang="zh-CN" sz="2400" dirty="0">
                <a:latin typeface="Times New Roman" panose="02020603050405020304" pitchFamily="18" charset="0"/>
              </a:rPr>
              <a:t>T3</a:t>
            </a:r>
            <a:r>
              <a:rPr lang="zh-CN" altLang="en-US" sz="2400" dirty="0">
                <a:latin typeface="Times New Roman" panose="02020603050405020304" pitchFamily="18" charset="0"/>
              </a:rPr>
              <a:t>和</a:t>
            </a:r>
            <a:r>
              <a:rPr lang="en-US" altLang="zh-CN" sz="2400" dirty="0">
                <a:latin typeface="Times New Roman" panose="02020603050405020304" pitchFamily="18" charset="0"/>
              </a:rPr>
              <a:t>T4</a:t>
            </a:r>
            <a:r>
              <a:rPr lang="zh-CN" altLang="en-US" sz="2400" dirty="0">
                <a:latin typeface="Times New Roman" panose="02020603050405020304" pitchFamily="18" charset="0"/>
              </a:rPr>
              <a:t>之间可以插入任意个等待时钟周期</a:t>
            </a:r>
            <a:r>
              <a:rPr lang="en-US" altLang="zh-CN" sz="2400" dirty="0">
                <a:latin typeface="Times New Roman" panose="02020603050405020304" pitchFamily="18" charset="0"/>
              </a:rPr>
              <a:t>T</a:t>
            </a:r>
            <a:r>
              <a:rPr lang="en-US" altLang="zh-CN" sz="2400" baseline="-25000" dirty="0">
                <a:latin typeface="Times New Roman" panose="02020603050405020304" pitchFamily="18" charset="0"/>
              </a:rPr>
              <a:t>W</a:t>
            </a:r>
            <a:r>
              <a:rPr lang="zh-CN" altLang="en-US" sz="2400" dirty="0">
                <a:latin typeface="Times New Roman" panose="02020603050405020304" pitchFamily="18" charset="0"/>
              </a:rPr>
              <a:t>；</a:t>
            </a:r>
            <a:endParaRPr lang="zh-CN" altLang="en-US" sz="2400" dirty="0">
              <a:latin typeface="Times New Roman" panose="02020603050405020304" pitchFamily="18" charset="0"/>
            </a:endParaRPr>
          </a:p>
          <a:p>
            <a:pPr lvl="1" eaLnBrk="1" latinLnBrk="0" hangingPunct="1">
              <a:spcBef>
                <a:spcPts val="1200"/>
              </a:spcBef>
            </a:pPr>
            <a:r>
              <a:rPr lang="zh-CN" altLang="en-US" sz="2400" dirty="0">
                <a:latin typeface="Times New Roman" panose="02020603050405020304" pitchFamily="18" charset="0"/>
              </a:rPr>
              <a:t>等待速度较慢的存储部件或外部设备完成读或写操作。</a:t>
            </a:r>
            <a:endParaRPr lang="zh-CN" altLang="en-US" sz="2400" dirty="0">
              <a:latin typeface="Times New Roman" panose="02020603050405020304" pitchFamily="18" charset="0"/>
            </a:endParaRPr>
          </a:p>
          <a:p>
            <a:pPr eaLnBrk="1" hangingPunct="1"/>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3.</a:t>
            </a:r>
            <a:r>
              <a:rPr lang="zh-CN" altLang="en-US" dirty="0">
                <a:latin typeface="Times New Roman" panose="02020603050405020304" pitchFamily="18" charset="0"/>
              </a:rPr>
              <a:t>工作脉冲</a:t>
            </a:r>
            <a:endParaRPr lang="zh-CN" altLang="en-US" dirty="0">
              <a:latin typeface="Times New Roman" panose="02020603050405020304" pitchFamily="18" charset="0"/>
              <a:ea typeface="Times New Roman" panose="02020603050405020304" pitchFamily="18" charset="0"/>
            </a:endParaRPr>
          </a:p>
        </p:txBody>
      </p:sp>
      <p:sp>
        <p:nvSpPr>
          <p:cNvPr id="44034" name="内容占位符 2"/>
          <p:cNvSpPr>
            <a:spLocks noGrp="1"/>
          </p:cNvSpPr>
          <p:nvPr>
            <p:ph idx="1"/>
          </p:nvPr>
        </p:nvSpPr>
        <p:spPr>
          <a:xfrm>
            <a:off x="457200" y="1417638"/>
            <a:ext cx="8229600" cy="4708525"/>
          </a:xfrm>
          <a:noFill/>
          <a:ln>
            <a:noFill/>
          </a:ln>
        </p:spPr>
        <p:txBody>
          <a:bodyPr anchor="t"/>
          <a:p>
            <a:pPr eaLnBrk="1" hangingPunct="1"/>
            <a:r>
              <a:rPr lang="zh-CN" altLang="en-US" dirty="0">
                <a:latin typeface="Times New Roman" panose="02020603050405020304" pitchFamily="18" charset="0"/>
              </a:rPr>
              <a:t>同步定时脉冲</a:t>
            </a:r>
            <a:endParaRPr lang="en-US" altLang="zh-CN" dirty="0">
              <a:latin typeface="Times New Roman" panose="02020603050405020304" pitchFamily="18" charset="0"/>
            </a:endParaRPr>
          </a:p>
          <a:p>
            <a:pPr lvl="1" eaLnBrk="1" latinLnBrk="0" hangingPunct="1">
              <a:spcBef>
                <a:spcPts val="1200"/>
              </a:spcBef>
            </a:pPr>
            <a:r>
              <a:rPr lang="zh-CN" altLang="en-US" sz="2400" dirty="0">
                <a:latin typeface="Times New Roman" panose="02020603050405020304" pitchFamily="18" charset="0"/>
              </a:rPr>
              <a:t>控制</a:t>
            </a:r>
            <a:r>
              <a:rPr lang="zh-CN" altLang="en-US" sz="2400" dirty="0">
                <a:solidFill>
                  <a:srgbClr val="FF0000"/>
                </a:solidFill>
                <a:latin typeface="Times New Roman" panose="02020603050405020304" pitchFamily="18" charset="0"/>
              </a:rPr>
              <a:t>微操作</a:t>
            </a:r>
            <a:r>
              <a:rPr lang="zh-CN" altLang="en-US" sz="2400" dirty="0">
                <a:latin typeface="Times New Roman" panose="02020603050405020304" pitchFamily="18" charset="0"/>
              </a:rPr>
              <a:t>：结果打入寄存器，机器周期状态切换等。</a:t>
            </a:r>
            <a:endParaRPr lang="en-US" altLang="zh-CN" sz="2400" dirty="0">
              <a:latin typeface="Times New Roman" panose="02020603050405020304" pitchFamily="18" charset="0"/>
            </a:endParaRPr>
          </a:p>
          <a:p>
            <a:pPr lvl="1" eaLnBrk="1" latinLnBrk="0" hangingPunct="1">
              <a:spcBef>
                <a:spcPts val="1200"/>
              </a:spcBef>
            </a:pPr>
            <a:r>
              <a:rPr lang="zh-CN" altLang="en-US" sz="2400" dirty="0">
                <a:latin typeface="Times New Roman" panose="02020603050405020304" pitchFamily="18" charset="0"/>
              </a:rPr>
              <a:t>在一个节拍内常常设置一个或几个工作脉冲；</a:t>
            </a:r>
            <a:endParaRPr lang="en-US" altLang="zh-CN" sz="2400" dirty="0">
              <a:latin typeface="Times New Roman" panose="02020603050405020304" pitchFamily="18" charset="0"/>
            </a:endParaRPr>
          </a:p>
          <a:p>
            <a:pPr lvl="1" eaLnBrk="1" latinLnBrk="0" hangingPunct="1">
              <a:spcBef>
                <a:spcPts val="2400"/>
              </a:spcBef>
            </a:pPr>
            <a:r>
              <a:rPr lang="zh-CN" altLang="en-US" sz="2400" dirty="0">
                <a:latin typeface="Times New Roman" panose="02020603050405020304" pitchFamily="18" charset="0"/>
              </a:rPr>
              <a:t>工作脉冲的宽度只占节拍电位宽度的   </a:t>
            </a:r>
            <a:r>
              <a:rPr lang="en-US" altLang="zh-CN" sz="2400" dirty="0">
                <a:latin typeface="Times New Roman" panose="02020603050405020304" pitchFamily="18" charset="0"/>
              </a:rPr>
              <a:t> </a:t>
            </a:r>
            <a:r>
              <a:rPr lang="zh-CN" altLang="en-US" sz="2400" dirty="0">
                <a:latin typeface="Times New Roman" panose="02020603050405020304" pitchFamily="18" charset="0"/>
              </a:rPr>
              <a:t>；</a:t>
            </a:r>
            <a:endParaRPr lang="en-US" altLang="zh-CN" sz="2400" dirty="0">
              <a:latin typeface="Times New Roman" panose="02020603050405020304" pitchFamily="18" charset="0"/>
            </a:endParaRPr>
          </a:p>
          <a:p>
            <a:pPr lvl="1" eaLnBrk="1" latinLnBrk="0" hangingPunct="1">
              <a:spcBef>
                <a:spcPts val="2400"/>
              </a:spcBef>
            </a:pPr>
            <a:r>
              <a:rPr lang="zh-CN" altLang="en-US" sz="2400" dirty="0">
                <a:latin typeface="Times New Roman" panose="02020603050405020304" pitchFamily="18" charset="0"/>
              </a:rPr>
              <a:t>处于节拍的末尾部分，保证触发器可靠、稳定地翻转；</a:t>
            </a:r>
            <a:endParaRPr lang="zh-CN" altLang="en-US" sz="2400" dirty="0">
              <a:latin typeface="Times New Roman" panose="02020603050405020304" pitchFamily="18" charset="0"/>
            </a:endParaRPr>
          </a:p>
          <a:p>
            <a:pPr lvl="1" eaLnBrk="1" latinLnBrk="0" hangingPunct="1">
              <a:spcBef>
                <a:spcPts val="1200"/>
              </a:spcBef>
            </a:pPr>
            <a:r>
              <a:rPr lang="zh-CN" altLang="en-US" sz="2400" dirty="0">
                <a:latin typeface="Times New Roman" panose="02020603050405020304" pitchFamily="18" charset="0"/>
              </a:rPr>
              <a:t>在只设置机器周期和时钟周期的微型机中：</a:t>
            </a:r>
            <a:endParaRPr lang="zh-CN" altLang="en-US" sz="2400" dirty="0">
              <a:latin typeface="Times New Roman" panose="02020603050405020304" pitchFamily="18" charset="0"/>
            </a:endParaRPr>
          </a:p>
          <a:p>
            <a:pPr lvl="2" eaLnBrk="1" latinLnBrk="0" hangingPunct="1">
              <a:spcBef>
                <a:spcPts val="1200"/>
              </a:spcBef>
            </a:pPr>
            <a:r>
              <a:rPr lang="zh-CN" altLang="en-US" sz="2055" dirty="0">
                <a:latin typeface="Times New Roman" panose="02020603050405020304" pitchFamily="18" charset="0"/>
              </a:rPr>
              <a:t>时钟周期既可以作为电位信号；</a:t>
            </a:r>
            <a:endParaRPr lang="zh-CN" altLang="en-US" sz="2055" dirty="0">
              <a:latin typeface="Times New Roman" panose="02020603050405020304" pitchFamily="18" charset="0"/>
            </a:endParaRPr>
          </a:p>
          <a:p>
            <a:pPr lvl="2" eaLnBrk="1" latinLnBrk="0" hangingPunct="1">
              <a:spcBef>
                <a:spcPts val="1200"/>
              </a:spcBef>
            </a:pPr>
            <a:r>
              <a:rPr lang="zh-CN" altLang="en-US" sz="2055" dirty="0">
                <a:latin typeface="Times New Roman" panose="02020603050405020304" pitchFamily="18" charset="0"/>
              </a:rPr>
              <a:t>其前、后沿又可以作为脉冲触发信号。</a:t>
            </a:r>
            <a:endParaRPr lang="zh-CN" altLang="en-US" sz="2055" dirty="0">
              <a:latin typeface="Times New Roman" panose="02020603050405020304" pitchFamily="18" charset="0"/>
            </a:endParaRPr>
          </a:p>
          <a:p>
            <a:pPr eaLnBrk="1" hangingPunct="1"/>
            <a:endParaRPr lang="zh-CN" altLang="en-US" dirty="0">
              <a:latin typeface="Times New Roman" panose="02020603050405020304" pitchFamily="18" charset="0"/>
              <a:ea typeface="Times New Roman" panose="02020603050405020304" pitchFamily="18" charset="0"/>
            </a:endParaRPr>
          </a:p>
        </p:txBody>
      </p:sp>
      <p:graphicFrame>
        <p:nvGraphicFramePr>
          <p:cNvPr id="44035" name="Object 4"/>
          <p:cNvGraphicFramePr>
            <a:graphicFrameLocks noChangeAspect="1"/>
          </p:cNvGraphicFramePr>
          <p:nvPr/>
        </p:nvGraphicFramePr>
        <p:xfrm>
          <a:off x="6187440" y="2941320"/>
          <a:ext cx="298450" cy="787400"/>
        </p:xfrm>
        <a:graphic>
          <a:graphicData uri="http://schemas.openxmlformats.org/presentationml/2006/ole">
            <mc:AlternateContent xmlns:mc="http://schemas.openxmlformats.org/markup-compatibility/2006">
              <mc:Choice xmlns:v="urn:schemas-microsoft-com:vml" Requires="v">
                <p:oleObj spid="_x0000_s3078" name="" r:id="rId1" imgW="152400" imgH="393700" progId="Equation.3">
                  <p:embed/>
                </p:oleObj>
              </mc:Choice>
              <mc:Fallback>
                <p:oleObj name="" r:id="rId1" imgW="152400" imgH="393700" progId="Equation.3">
                  <p:embed/>
                  <p:pic>
                    <p:nvPicPr>
                      <p:cNvPr id="0" name="图片 3077"/>
                      <p:cNvPicPr/>
                      <p:nvPr/>
                    </p:nvPicPr>
                    <p:blipFill>
                      <a:blip r:embed="rId2"/>
                      <a:stretch>
                        <a:fillRect/>
                      </a:stretch>
                    </p:blipFill>
                    <p:spPr>
                      <a:xfrm>
                        <a:off x="6187440" y="2941320"/>
                        <a:ext cx="298450" cy="787400"/>
                      </a:xfrm>
                      <a:prstGeom prst="rect">
                        <a:avLst/>
                      </a:prstGeom>
                      <a:noFill/>
                      <a:ln w="38100">
                        <a:noFill/>
                        <a:miter/>
                      </a:ln>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4.</a:t>
            </a:r>
            <a:r>
              <a:rPr lang="zh-CN" altLang="en-US" dirty="0">
                <a:latin typeface="Times New Roman" panose="02020603050405020304" pitchFamily="18" charset="0"/>
              </a:rPr>
              <a:t>多级时序系统</a:t>
            </a:r>
            <a:endParaRPr lang="zh-CN" altLang="en-US" dirty="0">
              <a:latin typeface="Times New Roman" panose="02020603050405020304" pitchFamily="18" charset="0"/>
              <a:ea typeface="Times New Roman" panose="02020603050405020304" pitchFamily="18" charset="0"/>
            </a:endParaRPr>
          </a:p>
        </p:txBody>
      </p:sp>
      <p:graphicFrame>
        <p:nvGraphicFramePr>
          <p:cNvPr id="45058" name="Object 5"/>
          <p:cNvGraphicFramePr>
            <a:graphicFrameLocks noChangeAspect="1"/>
          </p:cNvGraphicFramePr>
          <p:nvPr/>
        </p:nvGraphicFramePr>
        <p:xfrm>
          <a:off x="430213" y="1773238"/>
          <a:ext cx="7670800" cy="3659187"/>
        </p:xfrm>
        <a:graphic>
          <a:graphicData uri="http://schemas.openxmlformats.org/presentationml/2006/ole">
            <mc:AlternateContent xmlns:mc="http://schemas.openxmlformats.org/markup-compatibility/2006">
              <mc:Choice xmlns:v="urn:schemas-microsoft-com:vml" Requires="v">
                <p:oleObj spid="_x0000_s3079" name="" r:id="rId1" imgW="3649980" imgH="2133600" progId="Visio.Drawing.6">
                  <p:embed/>
                </p:oleObj>
              </mc:Choice>
              <mc:Fallback>
                <p:oleObj name="" r:id="rId1" imgW="3649980" imgH="2133600" progId="Visio.Drawing.6">
                  <p:embed/>
                  <p:pic>
                    <p:nvPicPr>
                      <p:cNvPr id="0" name="图片 3078"/>
                      <p:cNvPicPr/>
                      <p:nvPr/>
                    </p:nvPicPr>
                    <p:blipFill>
                      <a:blip r:embed="rId2"/>
                      <a:stretch>
                        <a:fillRect/>
                      </a:stretch>
                    </p:blipFill>
                    <p:spPr>
                      <a:xfrm>
                        <a:off x="430213" y="1773238"/>
                        <a:ext cx="7670800" cy="3659187"/>
                      </a:xfrm>
                      <a:prstGeom prst="rect">
                        <a:avLst/>
                      </a:prstGeom>
                      <a:noFill/>
                      <a:ln w="38100">
                        <a:noFill/>
                        <a:miter/>
                      </a:ln>
                    </p:spPr>
                  </p:pic>
                </p:oleObj>
              </mc:Fallback>
            </mc:AlternateContent>
          </a:graphicData>
        </a:graphic>
      </p:graphicFrame>
      <p:sp>
        <p:nvSpPr>
          <p:cNvPr id="45059" name="Rectangle 3"/>
          <p:cNvSpPr>
            <a:spLocks noGrp="1"/>
          </p:cNvSpPr>
          <p:nvPr>
            <p:ph idx="1"/>
          </p:nvPr>
        </p:nvSpPr>
        <p:spPr>
          <a:xfrm>
            <a:off x="1187450" y="5802313"/>
            <a:ext cx="7129463" cy="533400"/>
          </a:xfrm>
          <a:noFill/>
          <a:ln>
            <a:noFill/>
          </a:ln>
        </p:spPr>
        <p:txBody>
          <a:bodyPr anchor="t"/>
          <a:p>
            <a:pPr algn="ctr" eaLnBrk="1" hangingPunct="1">
              <a:buFontTx/>
              <a:buNone/>
            </a:pPr>
            <a:r>
              <a:rPr lang="zh-CN" altLang="en-US" sz="2400" dirty="0">
                <a:latin typeface="Times New Roman" panose="02020603050405020304" pitchFamily="18" charset="0"/>
              </a:rPr>
              <a:t>图6-6 三级时序系统（机器周期、节拍、工作脉冲）</a:t>
            </a:r>
            <a:endParaRPr lang="zh-CN" altLang="en-US" sz="24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6.3.2 </a:t>
            </a:r>
            <a:r>
              <a:rPr lang="zh-CN" altLang="en-US" dirty="0">
                <a:latin typeface="Times New Roman" panose="02020603050405020304" pitchFamily="18" charset="0"/>
              </a:rPr>
              <a:t>控制方式</a:t>
            </a:r>
            <a:endParaRPr lang="zh-CN" altLang="en-US" dirty="0">
              <a:latin typeface="Times New Roman" panose="02020603050405020304" pitchFamily="18" charset="0"/>
              <a:ea typeface="Times New Roman" panose="02020603050405020304" pitchFamily="18" charset="0"/>
            </a:endParaRPr>
          </a:p>
        </p:txBody>
      </p:sp>
      <p:sp>
        <p:nvSpPr>
          <p:cNvPr id="46082" name="内容占位符 2"/>
          <p:cNvSpPr>
            <a:spLocks noGrp="1"/>
          </p:cNvSpPr>
          <p:nvPr>
            <p:ph idx="1"/>
          </p:nvPr>
        </p:nvSpPr>
        <p:spPr>
          <a:xfrm>
            <a:off x="457200" y="1417638"/>
            <a:ext cx="8229600" cy="5106987"/>
          </a:xfrm>
          <a:noFill/>
          <a:ln>
            <a:noFill/>
          </a:ln>
        </p:spPr>
        <p:txBody>
          <a:bodyPr anchor="t"/>
          <a:p>
            <a:pPr eaLnBrk="1" hangingPunct="1"/>
            <a:r>
              <a:rPr lang="en-US" altLang="zh-CN" dirty="0">
                <a:latin typeface="Times New Roman" panose="02020603050405020304" pitchFamily="18" charset="0"/>
              </a:rPr>
              <a:t>1.</a:t>
            </a:r>
            <a:r>
              <a:rPr lang="zh-CN" altLang="en-US" dirty="0">
                <a:latin typeface="Times New Roman" panose="02020603050405020304" pitchFamily="18" charset="0"/>
              </a:rPr>
              <a:t>同步控制方式</a:t>
            </a:r>
            <a:endParaRPr lang="zh-CN" altLang="en-US" dirty="0">
              <a:latin typeface="Times New Roman" panose="02020603050405020304" pitchFamily="18" charset="0"/>
            </a:endParaRPr>
          </a:p>
          <a:p>
            <a:pPr lvl="1" eaLnBrk="1" hangingPunct="1">
              <a:spcBef>
                <a:spcPts val="1800"/>
              </a:spcBef>
            </a:pPr>
            <a:r>
              <a:rPr lang="zh-CN" altLang="en-US" sz="2400" dirty="0">
                <a:latin typeface="Times New Roman" panose="02020603050405020304" pitchFamily="18" charset="0"/>
              </a:rPr>
              <a:t>每个机器周期产生统一数目的节拍电位和工作脉冲；</a:t>
            </a:r>
            <a:endParaRPr lang="en-US" altLang="zh-CN" sz="2400" dirty="0">
              <a:latin typeface="Times New Roman" panose="02020603050405020304" pitchFamily="18" charset="0"/>
            </a:endParaRPr>
          </a:p>
          <a:p>
            <a:pPr lvl="1" eaLnBrk="1" hangingPunct="1">
              <a:spcBef>
                <a:spcPts val="1800"/>
              </a:spcBef>
            </a:pPr>
            <a:r>
              <a:rPr lang="zh-CN" altLang="en-US" sz="2400" dirty="0">
                <a:solidFill>
                  <a:srgbClr val="FF0000"/>
                </a:solidFill>
                <a:latin typeface="Times New Roman" panose="02020603050405020304" pitchFamily="18" charset="0"/>
              </a:rPr>
              <a:t>以最复杂指令的操作时间</a:t>
            </a:r>
            <a:r>
              <a:rPr lang="zh-CN" altLang="en-US" sz="2400" dirty="0">
                <a:latin typeface="Times New Roman" panose="02020603050405020304" pitchFamily="18" charset="0"/>
              </a:rPr>
              <a:t>作为统一的时间间隔标准；</a:t>
            </a:r>
            <a:endParaRPr lang="en-US" altLang="zh-CN" sz="2400" dirty="0">
              <a:latin typeface="Times New Roman" panose="02020603050405020304" pitchFamily="18" charset="0"/>
            </a:endParaRPr>
          </a:p>
          <a:p>
            <a:pPr lvl="1" eaLnBrk="1" hangingPunct="1">
              <a:spcBef>
                <a:spcPts val="1800"/>
              </a:spcBef>
            </a:pPr>
            <a:r>
              <a:rPr lang="zh-CN" altLang="en-US" sz="2400" dirty="0">
                <a:latin typeface="Times New Roman" panose="02020603050405020304" pitchFamily="18" charset="0"/>
              </a:rPr>
              <a:t>各指令所需的时序由控制器统一发出；</a:t>
            </a:r>
            <a:endParaRPr lang="zh-CN" altLang="en-US" sz="2400" dirty="0">
              <a:latin typeface="Times New Roman" panose="02020603050405020304" pitchFamily="18" charset="0"/>
            </a:endParaRPr>
          </a:p>
          <a:p>
            <a:pPr lvl="1" eaLnBrk="1" hangingPunct="1">
              <a:spcBef>
                <a:spcPts val="1800"/>
              </a:spcBef>
            </a:pPr>
            <a:r>
              <a:rPr lang="zh-CN" altLang="en-US" sz="2400" dirty="0">
                <a:solidFill>
                  <a:srgbClr val="FF0000"/>
                </a:solidFill>
                <a:latin typeface="Times New Roman" panose="02020603050405020304" pitchFamily="18" charset="0"/>
              </a:rPr>
              <a:t>所有微操作都与时钟同步</a:t>
            </a:r>
            <a:r>
              <a:rPr lang="zh-CN" altLang="en-US" sz="2400" dirty="0">
                <a:latin typeface="Times New Roman" panose="02020603050405020304" pitchFamily="18" charset="0"/>
              </a:rPr>
              <a:t>，又称为集中控制方式。</a:t>
            </a:r>
            <a:endParaRPr lang="zh-CN" altLang="en-US" sz="2400" dirty="0">
              <a:latin typeface="Times New Roman" panose="02020603050405020304" pitchFamily="18" charset="0"/>
            </a:endParaRPr>
          </a:p>
          <a:p>
            <a:pPr lvl="1" eaLnBrk="1" hangingPunct="1">
              <a:spcBef>
                <a:spcPts val="1800"/>
              </a:spcBef>
            </a:pPr>
            <a:r>
              <a:rPr lang="zh-CN" altLang="en-US" sz="2400" dirty="0">
                <a:latin typeface="Times New Roman" panose="02020603050405020304" pitchFamily="18" charset="0"/>
                <a:sym typeface="+mn-ea"/>
              </a:rPr>
              <a:t>优点：设计</a:t>
            </a:r>
            <a:r>
              <a:rPr lang="zh-CN" altLang="en-US" sz="2400" dirty="0">
                <a:solidFill>
                  <a:srgbClr val="FF0000"/>
                </a:solidFill>
                <a:latin typeface="Times New Roman" panose="02020603050405020304" pitchFamily="18" charset="0"/>
                <a:sym typeface="+mn-ea"/>
              </a:rPr>
              <a:t>简单</a:t>
            </a:r>
            <a:r>
              <a:rPr lang="zh-CN" altLang="en-US" sz="2400" dirty="0">
                <a:latin typeface="Times New Roman" panose="02020603050405020304" pitchFamily="18" charset="0"/>
                <a:sym typeface="+mn-ea"/>
              </a:rPr>
              <a:t>，容易实现；</a:t>
            </a:r>
            <a:endParaRPr lang="en-US" altLang="zh-CN" sz="2400" dirty="0">
              <a:latin typeface="Times New Roman" panose="02020603050405020304" pitchFamily="18" charset="0"/>
            </a:endParaRPr>
          </a:p>
          <a:p>
            <a:pPr lvl="1" eaLnBrk="1" hangingPunct="1">
              <a:spcBef>
                <a:spcPts val="1800"/>
              </a:spcBef>
            </a:pPr>
            <a:r>
              <a:rPr lang="zh-CN" altLang="en-US" sz="2400" dirty="0">
                <a:latin typeface="Times New Roman" panose="02020603050405020304" pitchFamily="18" charset="0"/>
                <a:sym typeface="+mn-ea"/>
              </a:rPr>
              <a:t>缺点：对于简单指令会造成较大数量的时间</a:t>
            </a:r>
            <a:r>
              <a:rPr lang="zh-CN" altLang="en-US" sz="2400" dirty="0">
                <a:solidFill>
                  <a:srgbClr val="FF0000"/>
                </a:solidFill>
                <a:latin typeface="Times New Roman" panose="02020603050405020304" pitchFamily="18" charset="0"/>
                <a:sym typeface="+mn-ea"/>
              </a:rPr>
              <a:t>浪费</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a:p>
            <a:pPr lvl="1" eaLnBrk="1" hangingPunct="1"/>
            <a:endParaRPr lang="zh-CN" altLang="en-US" dirty="0">
              <a:latin typeface="Times New Roman" panose="02020603050405020304" pitchFamily="18" charset="0"/>
            </a:endParaRPr>
          </a:p>
          <a:p>
            <a:pPr eaLnBrk="1" hangingPunct="1"/>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内容占位符 2"/>
          <p:cNvSpPr>
            <a:spLocks noGrp="1"/>
          </p:cNvSpPr>
          <p:nvPr>
            <p:ph idx="1"/>
          </p:nvPr>
        </p:nvSpPr>
        <p:spPr>
          <a:noFill/>
          <a:ln>
            <a:noFill/>
          </a:ln>
        </p:spPr>
        <p:txBody>
          <a:bodyPr anchor="t"/>
          <a:p>
            <a:pPr eaLnBrk="1" hangingPunct="1"/>
            <a:r>
              <a:rPr lang="en-US" altLang="zh-CN" dirty="0">
                <a:latin typeface="Times New Roman" panose="02020603050405020304" pitchFamily="18" charset="0"/>
              </a:rPr>
              <a:t>2.</a:t>
            </a:r>
            <a:r>
              <a:rPr lang="zh-CN" altLang="en-US" dirty="0">
                <a:latin typeface="Times New Roman" panose="02020603050405020304" pitchFamily="18" charset="0"/>
              </a:rPr>
              <a:t>异步控制方式：</a:t>
            </a:r>
            <a:endParaRPr lang="en-US" altLang="zh-CN" dirty="0">
              <a:latin typeface="Times New Roman" panose="02020603050405020304" pitchFamily="18" charset="0"/>
            </a:endParaRPr>
          </a:p>
          <a:p>
            <a:pPr lvl="1" eaLnBrk="1" hangingPunct="1">
              <a:spcBef>
                <a:spcPts val="1800"/>
              </a:spcBef>
            </a:pPr>
            <a:r>
              <a:rPr lang="zh-CN" altLang="en-US" sz="2400" dirty="0">
                <a:solidFill>
                  <a:srgbClr val="FF0000"/>
                </a:solidFill>
                <a:latin typeface="Times New Roman" panose="02020603050405020304" pitchFamily="18" charset="0"/>
              </a:rPr>
              <a:t>需要多少时间，就占用多少</a:t>
            </a:r>
            <a:r>
              <a:rPr lang="zh-CN" altLang="en-US" sz="2400" dirty="0">
                <a:latin typeface="Times New Roman" panose="02020603050405020304" pitchFamily="18" charset="0"/>
              </a:rPr>
              <a:t>时间；</a:t>
            </a:r>
            <a:endParaRPr lang="zh-CN" altLang="en-US" sz="2400"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rPr>
              <a:t>采用“应答”方式：</a:t>
            </a:r>
            <a:endParaRPr lang="zh-CN" altLang="en-US" sz="2400" dirty="0">
              <a:latin typeface="Times New Roman" panose="02020603050405020304" pitchFamily="18" charset="0"/>
            </a:endParaRPr>
          </a:p>
          <a:p>
            <a:pPr lvl="2" eaLnBrk="1" hangingPunct="1">
              <a:spcBef>
                <a:spcPts val="1200"/>
              </a:spcBef>
            </a:pPr>
            <a:r>
              <a:rPr lang="zh-CN" altLang="en-US" sz="2055" dirty="0">
                <a:latin typeface="Times New Roman" panose="02020603050405020304" pitchFamily="18" charset="0"/>
              </a:rPr>
              <a:t>各操作之间的衔接由“结束－起始”信号实现。</a:t>
            </a:r>
            <a:endParaRPr lang="en-US" altLang="zh-CN" sz="2055"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rPr>
              <a:t>各功能部件产生各自的时序信号：分散控制方式；</a:t>
            </a:r>
            <a:endParaRPr lang="zh-CN" altLang="en-US" sz="2400"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sym typeface="+mn-ea"/>
              </a:rPr>
              <a:t>优点：没有时间上的浪费，提高了机器的</a:t>
            </a:r>
            <a:r>
              <a:rPr lang="zh-CN" altLang="en-US" sz="2400" dirty="0">
                <a:solidFill>
                  <a:srgbClr val="FF0000"/>
                </a:solidFill>
                <a:latin typeface="Times New Roman" panose="02020603050405020304" pitchFamily="18" charset="0"/>
                <a:sym typeface="+mn-ea"/>
              </a:rPr>
              <a:t>效率；</a:t>
            </a:r>
            <a:endParaRPr lang="en-US" altLang="zh-CN" sz="2400" dirty="0">
              <a:solidFill>
                <a:srgbClr val="FF0000"/>
              </a:solidFill>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sym typeface="+mn-ea"/>
              </a:rPr>
              <a:t>缺点：控制比较</a:t>
            </a:r>
            <a:r>
              <a:rPr lang="zh-CN" altLang="en-US" sz="2400" dirty="0">
                <a:solidFill>
                  <a:srgbClr val="FF0000"/>
                </a:solidFill>
                <a:latin typeface="Times New Roman" panose="02020603050405020304" pitchFamily="18" charset="0"/>
                <a:sym typeface="+mn-ea"/>
              </a:rPr>
              <a:t>复杂</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a typeface="Times New Roman" panose="02020603050405020304" pitchFamily="18" charset="0"/>
            </a:endParaRPr>
          </a:p>
        </p:txBody>
      </p:sp>
      <p:sp>
        <p:nvSpPr>
          <p:cNvPr id="47106"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6.3.2 </a:t>
            </a:r>
            <a:r>
              <a:rPr lang="zh-CN" altLang="en-US" dirty="0">
                <a:latin typeface="Times New Roman" panose="02020603050405020304" pitchFamily="18" charset="0"/>
              </a:rPr>
              <a:t>控制方式</a:t>
            </a:r>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内容占位符 2"/>
          <p:cNvSpPr>
            <a:spLocks noGrp="1"/>
          </p:cNvSpPr>
          <p:nvPr>
            <p:ph idx="1"/>
          </p:nvPr>
        </p:nvSpPr>
        <p:spPr>
          <a:noFill/>
          <a:ln>
            <a:noFill/>
          </a:ln>
        </p:spPr>
        <p:txBody>
          <a:bodyPr anchor="t"/>
          <a:p>
            <a:pPr eaLnBrk="1" hangingPunct="1"/>
            <a:r>
              <a:rPr lang="zh-CN" altLang="en-US" dirty="0"/>
              <a:t>联合控制方式：</a:t>
            </a:r>
            <a:endParaRPr lang="en-US" altLang="zh-CN" dirty="0"/>
          </a:p>
          <a:p>
            <a:pPr lvl="1" eaLnBrk="1" hangingPunct="1">
              <a:spcBef>
                <a:spcPts val="1800"/>
              </a:spcBef>
            </a:pPr>
            <a:r>
              <a:rPr lang="zh-CN" altLang="en-US" sz="2400" dirty="0"/>
              <a:t>同步控制和异步控制相结合的方式；</a:t>
            </a:r>
            <a:endParaRPr lang="en-US" altLang="zh-CN" sz="2400" dirty="0"/>
          </a:p>
          <a:p>
            <a:pPr lvl="2" eaLnBrk="1" hangingPunct="1">
              <a:spcBef>
                <a:spcPts val="1200"/>
              </a:spcBef>
            </a:pPr>
            <a:r>
              <a:rPr lang="zh-CN" altLang="en-US" dirty="0"/>
              <a:t>在功能部件内部采用同步或以同步为主的控制方式；</a:t>
            </a:r>
            <a:endParaRPr lang="en-US" altLang="zh-CN" dirty="0"/>
          </a:p>
          <a:p>
            <a:pPr lvl="2" eaLnBrk="1" hangingPunct="1">
              <a:spcBef>
                <a:spcPts val="1200"/>
              </a:spcBef>
            </a:pPr>
            <a:r>
              <a:rPr lang="zh-CN" altLang="en-US" dirty="0"/>
              <a:t>在功能部件之间采用异步方式。</a:t>
            </a:r>
            <a:endParaRPr lang="zh-CN" altLang="en-US" dirty="0"/>
          </a:p>
          <a:p>
            <a:pPr lvl="1" algn="l" eaLnBrk="1" hangingPunct="1">
              <a:spcBef>
                <a:spcPts val="1800"/>
              </a:spcBef>
              <a:buSzTx/>
            </a:pPr>
            <a:r>
              <a:rPr lang="zh-CN" altLang="en-US" sz="2400" dirty="0">
                <a:cs typeface="+mn-ea"/>
                <a:sym typeface="+mn-ea"/>
              </a:rPr>
              <a:t>现代计算机中大多数采用联合控制方式。</a:t>
            </a:r>
            <a:endParaRPr lang="zh-CN" altLang="en-US" dirty="0"/>
          </a:p>
          <a:p>
            <a:pPr eaLnBrk="1" hangingPunct="1"/>
            <a:endParaRPr lang="zh-CN" altLang="en-US" dirty="0"/>
          </a:p>
        </p:txBody>
      </p:sp>
      <p:sp>
        <p:nvSpPr>
          <p:cNvPr id="48130"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6.3.2 </a:t>
            </a:r>
            <a:r>
              <a:rPr lang="zh-CN" altLang="en-US" dirty="0">
                <a:latin typeface="Times New Roman" panose="02020603050405020304" pitchFamily="18" charset="0"/>
              </a:rPr>
              <a:t>控制方式</a:t>
            </a:r>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6.3.3 </a:t>
            </a:r>
            <a:r>
              <a:rPr lang="zh-CN" altLang="en-US" dirty="0">
                <a:latin typeface="Times New Roman" panose="02020603050405020304" pitchFamily="18" charset="0"/>
              </a:rPr>
              <a:t>指令运行的基本过程</a:t>
            </a:r>
            <a:endParaRPr lang="zh-CN" altLang="en-US" dirty="0">
              <a:latin typeface="Times New Roman" panose="02020603050405020304" pitchFamily="18" charset="0"/>
              <a:ea typeface="Times New Roman" panose="02020603050405020304" pitchFamily="18" charset="0"/>
            </a:endParaRPr>
          </a:p>
        </p:txBody>
      </p:sp>
      <p:sp>
        <p:nvSpPr>
          <p:cNvPr id="49154" name="内容占位符 2"/>
          <p:cNvSpPr>
            <a:spLocks noGrp="1"/>
          </p:cNvSpPr>
          <p:nvPr>
            <p:ph idx="1"/>
          </p:nvPr>
        </p:nvSpPr>
        <p:spPr>
          <a:xfrm>
            <a:off x="439738" y="1268413"/>
            <a:ext cx="8229600" cy="5184775"/>
          </a:xfrm>
          <a:noFill/>
          <a:ln>
            <a:noFill/>
          </a:ln>
        </p:spPr>
        <p:txBody>
          <a:bodyPr anchor="t"/>
          <a:p>
            <a:pPr eaLnBrk="1" hangingPunct="1"/>
            <a:r>
              <a:rPr lang="en-US" altLang="zh-CN" dirty="0">
                <a:latin typeface="Times New Roman" panose="02020603050405020304" pitchFamily="18" charset="0"/>
              </a:rPr>
              <a:t>1.</a:t>
            </a:r>
            <a:r>
              <a:rPr lang="zh-CN" altLang="en-US" dirty="0">
                <a:latin typeface="Times New Roman" panose="02020603050405020304" pitchFamily="18" charset="0"/>
              </a:rPr>
              <a:t>取指令：</a:t>
            </a:r>
            <a:r>
              <a:rPr lang="zh-CN" altLang="en-US" sz="2400" dirty="0">
                <a:latin typeface="Times New Roman" panose="02020603050405020304" pitchFamily="18" charset="0"/>
              </a:rPr>
              <a:t>将现行指令从主存取出并送至指令寄存器。</a:t>
            </a:r>
            <a:endParaRPr lang="zh-CN" altLang="en-US" dirty="0">
              <a:latin typeface="Times New Roman" panose="02020603050405020304" pitchFamily="18" charset="0"/>
            </a:endParaRPr>
          </a:p>
          <a:p>
            <a:pPr lvl="1" eaLnBrk="1" hangingPunct="1">
              <a:spcBef>
                <a:spcPts val="1800"/>
              </a:spcBef>
            </a:pPr>
            <a:r>
              <a:rPr lang="zh-CN" altLang="en-US" sz="2400" dirty="0">
                <a:latin typeface="Times New Roman" panose="02020603050405020304" pitchFamily="18" charset="0"/>
              </a:rPr>
              <a:t>将程序计数器（</a:t>
            </a:r>
            <a:r>
              <a:rPr lang="en-US" altLang="zh-CN" sz="2400" dirty="0">
                <a:latin typeface="Times New Roman" panose="02020603050405020304" pitchFamily="18" charset="0"/>
              </a:rPr>
              <a:t>PC</a:t>
            </a:r>
            <a:r>
              <a:rPr lang="zh-CN" altLang="en-US" sz="2400" dirty="0">
                <a:latin typeface="Times New Roman" panose="02020603050405020304" pitchFamily="18" charset="0"/>
              </a:rPr>
              <a:t>）中的内容送至存储器地址寄存器（</a:t>
            </a:r>
            <a:r>
              <a:rPr lang="en-US" altLang="zh-CN" sz="2400" dirty="0">
                <a:latin typeface="Times New Roman" panose="02020603050405020304" pitchFamily="18" charset="0"/>
              </a:rPr>
              <a:t>MAR</a:t>
            </a:r>
            <a:r>
              <a:rPr lang="zh-CN" altLang="en-US" sz="2400" dirty="0">
                <a:latin typeface="Times New Roman" panose="02020603050405020304" pitchFamily="18" charset="0"/>
              </a:rPr>
              <a:t>），并送</a:t>
            </a:r>
            <a:r>
              <a:rPr lang="zh-CN" altLang="en-US" sz="2400" dirty="0">
                <a:solidFill>
                  <a:srgbClr val="FF0000"/>
                </a:solidFill>
                <a:latin typeface="Times New Roman" panose="02020603050405020304" pitchFamily="18" charset="0"/>
              </a:rPr>
              <a:t>地址总线</a:t>
            </a:r>
            <a:r>
              <a:rPr lang="zh-CN" altLang="en-US" sz="2400" dirty="0">
                <a:latin typeface="Times New Roman" panose="02020603050405020304" pitchFamily="18" charset="0"/>
              </a:rPr>
              <a:t>（</a:t>
            </a:r>
            <a:r>
              <a:rPr lang="en-US" altLang="zh-CN" sz="2400" dirty="0">
                <a:latin typeface="Times New Roman" panose="02020603050405020304" pitchFamily="18" charset="0"/>
              </a:rPr>
              <a:t>AB</a:t>
            </a:r>
            <a:r>
              <a:rPr lang="zh-CN" altLang="en-US" sz="2400" dirty="0">
                <a:latin typeface="Times New Roman" panose="02020603050405020304" pitchFamily="18" charset="0"/>
              </a:rPr>
              <a:t>）；</a:t>
            </a:r>
            <a:endParaRPr lang="zh-CN" altLang="en-US" sz="2400"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rPr>
              <a:t>控制单元（</a:t>
            </a:r>
            <a:r>
              <a:rPr lang="en-US" altLang="zh-CN" sz="2400" dirty="0">
                <a:latin typeface="Times New Roman" panose="02020603050405020304" pitchFamily="18" charset="0"/>
              </a:rPr>
              <a:t>CU</a:t>
            </a:r>
            <a:r>
              <a:rPr lang="zh-CN" altLang="en-US" sz="2400" dirty="0">
                <a:latin typeface="Times New Roman" panose="02020603050405020304" pitchFamily="18" charset="0"/>
              </a:rPr>
              <a:t>）经控制总线（</a:t>
            </a:r>
            <a:r>
              <a:rPr lang="en-US" altLang="zh-CN" sz="2400" dirty="0">
                <a:latin typeface="Times New Roman" panose="02020603050405020304" pitchFamily="18" charset="0"/>
              </a:rPr>
              <a:t>CB</a:t>
            </a:r>
            <a:r>
              <a:rPr lang="zh-CN" altLang="en-US" sz="2400" dirty="0">
                <a:latin typeface="Times New Roman" panose="02020603050405020304" pitchFamily="18" charset="0"/>
              </a:rPr>
              <a:t>）向存储器发</a:t>
            </a:r>
            <a:r>
              <a:rPr lang="zh-CN" altLang="en-US" sz="2400" dirty="0">
                <a:solidFill>
                  <a:srgbClr val="FF0000"/>
                </a:solidFill>
                <a:latin typeface="Times New Roman" panose="02020603050405020304" pitchFamily="18" charset="0"/>
              </a:rPr>
              <a:t>读命令</a:t>
            </a:r>
            <a:r>
              <a:rPr lang="zh-CN" altLang="en-US" sz="2400" dirty="0">
                <a:latin typeface="Times New Roman" panose="02020603050405020304" pitchFamily="18" charset="0"/>
              </a:rPr>
              <a:t>；</a:t>
            </a:r>
            <a:endParaRPr lang="en-US" altLang="zh-CN" sz="2400"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rPr>
              <a:t>从主存中取出的指令通过</a:t>
            </a:r>
            <a:r>
              <a:rPr lang="zh-CN" altLang="en-US" sz="2400" dirty="0">
                <a:solidFill>
                  <a:srgbClr val="FF0000"/>
                </a:solidFill>
                <a:latin typeface="Times New Roman" panose="02020603050405020304" pitchFamily="18" charset="0"/>
              </a:rPr>
              <a:t>数据总线</a:t>
            </a:r>
            <a:r>
              <a:rPr lang="zh-CN" altLang="en-US" sz="2400" dirty="0">
                <a:latin typeface="Times New Roman" panose="02020603050405020304" pitchFamily="18" charset="0"/>
              </a:rPr>
              <a:t>（</a:t>
            </a:r>
            <a:r>
              <a:rPr lang="en-US" altLang="zh-CN" sz="2400" dirty="0">
                <a:latin typeface="Times New Roman" panose="02020603050405020304" pitchFamily="18" charset="0"/>
              </a:rPr>
              <a:t>DB</a:t>
            </a:r>
            <a:r>
              <a:rPr lang="zh-CN" altLang="en-US" sz="2400" dirty="0">
                <a:latin typeface="Times New Roman" panose="02020603050405020304" pitchFamily="18" charset="0"/>
              </a:rPr>
              <a:t>）送到存储器数据寄存器（</a:t>
            </a:r>
            <a:r>
              <a:rPr lang="en-US" altLang="zh-CN" sz="2400" dirty="0">
                <a:latin typeface="Times New Roman" panose="02020603050405020304" pitchFamily="18" charset="0"/>
              </a:rPr>
              <a:t>MDR</a:t>
            </a:r>
            <a:r>
              <a:rPr lang="zh-CN" altLang="en-US" sz="2400" dirty="0">
                <a:latin typeface="Times New Roman" panose="02020603050405020304" pitchFamily="18" charset="0"/>
              </a:rPr>
              <a:t>）；</a:t>
            </a:r>
            <a:endParaRPr lang="zh-CN" altLang="en-US" sz="2400"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rPr>
              <a:t>将</a:t>
            </a:r>
            <a:r>
              <a:rPr lang="en-US" altLang="zh-CN" sz="2400" dirty="0">
                <a:latin typeface="Times New Roman" panose="02020603050405020304" pitchFamily="18" charset="0"/>
              </a:rPr>
              <a:t>MDR</a:t>
            </a:r>
            <a:r>
              <a:rPr lang="zh-CN" altLang="en-US" sz="2400" dirty="0">
                <a:latin typeface="Times New Roman" panose="02020603050405020304" pitchFamily="18" charset="0"/>
              </a:rPr>
              <a:t>的内容送至指令寄存器（</a:t>
            </a:r>
            <a:r>
              <a:rPr lang="en-US" altLang="zh-CN" sz="2400" dirty="0">
                <a:latin typeface="Times New Roman" panose="02020603050405020304" pitchFamily="18" charset="0"/>
              </a:rPr>
              <a:t>IR</a:t>
            </a:r>
            <a:r>
              <a:rPr lang="zh-CN" altLang="en-US" sz="2400" dirty="0">
                <a:latin typeface="Times New Roman" panose="02020603050405020304" pitchFamily="18" charset="0"/>
              </a:rPr>
              <a:t>）中；</a:t>
            </a:r>
            <a:endParaRPr lang="zh-CN" altLang="en-US" sz="2400" dirty="0">
              <a:latin typeface="Times New Roman" panose="02020603050405020304" pitchFamily="18" charset="0"/>
            </a:endParaRPr>
          </a:p>
          <a:p>
            <a:pPr lvl="1" eaLnBrk="1" hangingPunct="1">
              <a:spcBef>
                <a:spcPts val="1200"/>
              </a:spcBef>
            </a:pPr>
            <a:r>
              <a:rPr lang="zh-CN" altLang="en-US" sz="2400" dirty="0">
                <a:latin typeface="Times New Roman" panose="02020603050405020304" pitchFamily="18" charset="0"/>
              </a:rPr>
              <a:t>将</a:t>
            </a:r>
            <a:r>
              <a:rPr lang="en-US" altLang="zh-CN" sz="2400" dirty="0">
                <a:solidFill>
                  <a:srgbClr val="FF0000"/>
                </a:solidFill>
                <a:latin typeface="Times New Roman" panose="02020603050405020304" pitchFamily="18" charset="0"/>
              </a:rPr>
              <a:t>PC</a:t>
            </a:r>
            <a:r>
              <a:rPr lang="zh-CN" altLang="en-US" sz="2400" dirty="0">
                <a:solidFill>
                  <a:srgbClr val="FF0000"/>
                </a:solidFill>
                <a:latin typeface="Times New Roman" panose="02020603050405020304" pitchFamily="18" charset="0"/>
              </a:rPr>
              <a:t>的内容递增</a:t>
            </a:r>
            <a:r>
              <a:rPr lang="zh-CN" altLang="en-US" sz="2400" dirty="0">
                <a:latin typeface="Times New Roman" panose="02020603050405020304" pitchFamily="18" charset="0"/>
              </a:rPr>
              <a:t>，为取下一条指令做好准备。</a:t>
            </a:r>
            <a:endParaRPr lang="zh-CN" altLang="en-US" sz="24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标题 1"/>
          <p:cNvSpPr>
            <a:spLocks noGrp="1"/>
          </p:cNvSpPr>
          <p:nvPr>
            <p:ph type="title"/>
          </p:nvPr>
        </p:nvSpPr>
        <p:spPr>
          <a:noFill/>
          <a:ln>
            <a:noFill/>
          </a:ln>
        </p:spPr>
        <p:txBody>
          <a:bodyPr anchor="t"/>
          <a:p>
            <a:pPr eaLnBrk="1" hangingPunct="1"/>
            <a:r>
              <a:rPr lang="zh-CN" altLang="en-US" dirty="0"/>
              <a:t>取指周期的工作流程</a:t>
            </a:r>
            <a:endParaRPr lang="zh-CN" altLang="en-US" dirty="0"/>
          </a:p>
        </p:txBody>
      </p:sp>
      <p:graphicFrame>
        <p:nvGraphicFramePr>
          <p:cNvPr id="50178" name="Object 5"/>
          <p:cNvGraphicFramePr>
            <a:graphicFrameLocks noChangeAspect="1"/>
          </p:cNvGraphicFramePr>
          <p:nvPr/>
        </p:nvGraphicFramePr>
        <p:xfrm>
          <a:off x="890905" y="1130935"/>
          <a:ext cx="6678295" cy="4596765"/>
        </p:xfrm>
        <a:graphic>
          <a:graphicData uri="http://schemas.openxmlformats.org/presentationml/2006/ole">
            <mc:AlternateContent xmlns:mc="http://schemas.openxmlformats.org/markup-compatibility/2006">
              <mc:Choice xmlns:v="urn:schemas-microsoft-com:vml" Requires="v">
                <p:oleObj spid="_x0000_s3080" name="" r:id="rId1" imgW="3134360" imgH="2156460" progId="Visio.Drawing.6">
                  <p:embed/>
                </p:oleObj>
              </mc:Choice>
              <mc:Fallback>
                <p:oleObj name="" r:id="rId1" imgW="3134360" imgH="2156460" progId="Visio.Drawing.6">
                  <p:embed/>
                  <p:pic>
                    <p:nvPicPr>
                      <p:cNvPr id="0" name="图片 3079"/>
                      <p:cNvPicPr/>
                      <p:nvPr/>
                    </p:nvPicPr>
                    <p:blipFill>
                      <a:blip r:embed="rId2"/>
                      <a:stretch>
                        <a:fillRect/>
                      </a:stretch>
                    </p:blipFill>
                    <p:spPr>
                      <a:xfrm>
                        <a:off x="890905" y="1130935"/>
                        <a:ext cx="6678295" cy="4596765"/>
                      </a:xfrm>
                      <a:prstGeom prst="rect">
                        <a:avLst/>
                      </a:prstGeom>
                      <a:noFill/>
                      <a:ln w="38100">
                        <a:noFill/>
                        <a:miter/>
                      </a:ln>
                    </p:spPr>
                  </p:pic>
                </p:oleObj>
              </mc:Fallback>
            </mc:AlternateContent>
          </a:graphicData>
        </a:graphic>
      </p:graphicFrame>
      <p:sp>
        <p:nvSpPr>
          <p:cNvPr id="50179" name="Rectangle 3"/>
          <p:cNvSpPr>
            <a:spLocks noGrp="1"/>
          </p:cNvSpPr>
          <p:nvPr>
            <p:ph idx="1"/>
          </p:nvPr>
        </p:nvSpPr>
        <p:spPr>
          <a:xfrm>
            <a:off x="609600" y="5867400"/>
            <a:ext cx="5762625" cy="533400"/>
          </a:xfrm>
          <a:noFill/>
          <a:ln>
            <a:noFill/>
          </a:ln>
        </p:spPr>
        <p:txBody>
          <a:bodyPr anchor="t"/>
          <a:p>
            <a:pPr algn="ctr" eaLnBrk="1" hangingPunct="1">
              <a:buFontTx/>
              <a:buNone/>
            </a:pPr>
            <a:r>
              <a:rPr lang="zh-CN" altLang="en-US" sz="2400" dirty="0"/>
              <a:t>图6-8 取指周期的工作流程</a:t>
            </a:r>
            <a:endParaRPr lang="zh-CN" altLang="en-US" sz="2400" dirty="0"/>
          </a:p>
        </p:txBody>
      </p:sp>
      <p:sp>
        <p:nvSpPr>
          <p:cNvPr id="50180" name="矩形 5"/>
          <p:cNvSpPr/>
          <p:nvPr/>
        </p:nvSpPr>
        <p:spPr>
          <a:xfrm>
            <a:off x="6240780" y="5157470"/>
            <a:ext cx="2590165" cy="1014730"/>
          </a:xfrm>
          <a:prstGeom prst="rect">
            <a:avLst/>
          </a:prstGeom>
          <a:noFill/>
          <a:ln w="9525">
            <a:noFill/>
          </a:ln>
        </p:spPr>
        <p:txBody>
          <a:bodyPr wrap="square" anchor="t">
            <a:spAutoFit/>
          </a:bodyPr>
          <a:p>
            <a:pPr marL="342900" indent="-342900" algn="just" eaLnBrk="0" hangingPunct="0">
              <a:buFont typeface="Wingdings" panose="05000000000000000000" pitchFamily="2" charset="2"/>
              <a:buChar char="u"/>
            </a:pPr>
            <a:r>
              <a:rPr lang="zh-CN" altLang="en-US" sz="2000" dirty="0">
                <a:solidFill>
                  <a:schemeClr val="tx1"/>
                </a:solidFill>
                <a:latin typeface="黑体" panose="02010609060101010101" pitchFamily="49" charset="-122"/>
                <a:ea typeface="黑体" panose="02010609060101010101" pitchFamily="49" charset="-122"/>
              </a:rPr>
              <a:t>对任何一条指令来说都是必须要执行的，称为</a:t>
            </a:r>
            <a:r>
              <a:rPr lang="zh-CN" altLang="en-US" sz="2000" dirty="0">
                <a:solidFill>
                  <a:srgbClr val="FF0000"/>
                </a:solidFill>
                <a:latin typeface="黑体" panose="02010609060101010101" pitchFamily="49" charset="-122"/>
                <a:ea typeface="黑体" panose="02010609060101010101" pitchFamily="49" charset="-122"/>
              </a:rPr>
              <a:t>公操作</a:t>
            </a:r>
            <a:r>
              <a:rPr lang="zh-CN" altLang="en-US" sz="2000" dirty="0">
                <a:solidFill>
                  <a:schemeClr val="tx1"/>
                </a:solidFill>
                <a:latin typeface="黑体" panose="02010609060101010101" pitchFamily="49" charset="-122"/>
                <a:ea typeface="黑体" panose="02010609060101010101" pitchFamily="49" charset="-122"/>
              </a:rPr>
              <a:t>。</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内容占位符 2"/>
          <p:cNvSpPr>
            <a:spLocks noGrp="1"/>
          </p:cNvSpPr>
          <p:nvPr>
            <p:ph idx="1"/>
          </p:nvPr>
        </p:nvSpPr>
        <p:spPr>
          <a:noFill/>
          <a:ln>
            <a:noFill/>
          </a:ln>
        </p:spPr>
        <p:txBody>
          <a:bodyPr anchor="t"/>
          <a:p>
            <a:pPr eaLnBrk="1" hangingPunct="1"/>
            <a:r>
              <a:rPr lang="en-US" altLang="zh-CN" dirty="0">
                <a:latin typeface="Times New Roman" panose="02020603050405020304" pitchFamily="18" charset="0"/>
              </a:rPr>
              <a:t>2. </a:t>
            </a:r>
            <a:r>
              <a:rPr lang="zh-CN" altLang="en-US" dirty="0">
                <a:latin typeface="Times New Roman" panose="02020603050405020304" pitchFamily="18" charset="0"/>
              </a:rPr>
              <a:t>分析取数阶段：</a:t>
            </a:r>
            <a:endParaRPr lang="en-US" altLang="zh-CN" dirty="0">
              <a:latin typeface="Times New Roman" panose="02020603050405020304" pitchFamily="18" charset="0"/>
            </a:endParaRPr>
          </a:p>
          <a:p>
            <a:pPr lvl="1" eaLnBrk="1" hangingPunct="1">
              <a:spcBef>
                <a:spcPts val="1800"/>
              </a:spcBef>
            </a:pPr>
            <a:r>
              <a:rPr lang="zh-CN" altLang="en-US" sz="2400" dirty="0">
                <a:latin typeface="Times New Roman" panose="02020603050405020304" pitchFamily="18" charset="0"/>
              </a:rPr>
              <a:t>指令译码器</a:t>
            </a:r>
            <a:r>
              <a:rPr lang="en-US" altLang="zh-CN" sz="2400" dirty="0">
                <a:latin typeface="Times New Roman" panose="02020603050405020304" pitchFamily="18" charset="0"/>
              </a:rPr>
              <a:t>ID</a:t>
            </a:r>
            <a:r>
              <a:rPr lang="zh-CN" altLang="en-US" sz="2400" dirty="0">
                <a:latin typeface="Times New Roman" panose="02020603050405020304" pitchFamily="18" charset="0"/>
              </a:rPr>
              <a:t>可识别和区分出不同的指令类型；</a:t>
            </a:r>
            <a:endParaRPr lang="en-US" altLang="zh-CN" dirty="0">
              <a:latin typeface="Times New Roman" panose="02020603050405020304" pitchFamily="18" charset="0"/>
            </a:endParaRPr>
          </a:p>
          <a:p>
            <a:pPr lvl="1" eaLnBrk="1" hangingPunct="1">
              <a:spcBef>
                <a:spcPts val="1800"/>
              </a:spcBef>
            </a:pPr>
            <a:r>
              <a:rPr lang="zh-CN" altLang="en-US" sz="2400" dirty="0">
                <a:latin typeface="Times New Roman" panose="02020603050405020304" pitchFamily="18" charset="0"/>
              </a:rPr>
              <a:t>分析取数阶段获取操作数。</a:t>
            </a:r>
            <a:endParaRPr lang="en-US" altLang="zh-CN" sz="2400" dirty="0">
              <a:latin typeface="Times New Roman" panose="02020603050405020304" pitchFamily="18" charset="0"/>
            </a:endParaRPr>
          </a:p>
          <a:p>
            <a:pPr lvl="2" eaLnBrk="1" hangingPunct="1">
              <a:spcBef>
                <a:spcPts val="1200"/>
              </a:spcBef>
            </a:pPr>
            <a:r>
              <a:rPr lang="zh-CN" altLang="en-US" dirty="0">
                <a:latin typeface="Times New Roman" panose="02020603050405020304" pitchFamily="18" charset="0"/>
              </a:rPr>
              <a:t>各条指令功能不同，寻址方式不同，操作各不相同。</a:t>
            </a:r>
            <a:endParaRPr lang="zh-CN" altLang="en-US" dirty="0">
              <a:latin typeface="Times New Roman" panose="02020603050405020304" pitchFamily="18" charset="0"/>
            </a:endParaRPr>
          </a:p>
          <a:p>
            <a:pPr lvl="1" eaLnBrk="1" hangingPunct="1">
              <a:spcBef>
                <a:spcPts val="1800"/>
              </a:spcBef>
            </a:pPr>
            <a:r>
              <a:rPr lang="zh-CN" altLang="en-US" sz="2400" dirty="0">
                <a:latin typeface="Times New Roman" panose="02020603050405020304" pitchFamily="18" charset="0"/>
              </a:rPr>
              <a:t>包含</a:t>
            </a:r>
            <a:r>
              <a:rPr lang="zh-CN" altLang="en-US" sz="2400" b="1" dirty="0">
                <a:solidFill>
                  <a:srgbClr val="FF0000"/>
                </a:solidFill>
                <a:latin typeface="Times New Roman" panose="02020603050405020304" pitchFamily="18" charset="0"/>
              </a:rPr>
              <a:t>间址周期、取数周期</a:t>
            </a:r>
            <a:r>
              <a:rPr lang="zh-CN" altLang="en-US" sz="2400" dirty="0">
                <a:latin typeface="Times New Roman" panose="02020603050405020304" pitchFamily="18" charset="0"/>
              </a:rPr>
              <a:t>等。</a:t>
            </a:r>
            <a:endParaRPr lang="zh-CN" altLang="en-US" sz="2400" dirty="0">
              <a:latin typeface="Times New Roman" panose="02020603050405020304" pitchFamily="18" charset="0"/>
              <a:ea typeface="Times New Roman" panose="02020603050405020304" pitchFamily="18" charset="0"/>
            </a:endParaRPr>
          </a:p>
        </p:txBody>
      </p:sp>
      <p:sp>
        <p:nvSpPr>
          <p:cNvPr id="4" name="标题 1"/>
          <p:cNvSpPr txBox="1"/>
          <p:nvPr/>
        </p:nvSpPr>
        <p:spPr bwMode="auto">
          <a:xfrm>
            <a:off x="457200" y="274638"/>
            <a:ext cx="8229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5pPr>
            <a:lvl6pPr marL="4572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6pPr>
            <a:lvl7pPr marL="9144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7pPr>
            <a:lvl8pPr marL="13716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8pPr>
            <a:lvl9pPr marL="18288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dirty="0">
                <a:ln>
                  <a:noFill/>
                </a:ln>
                <a:solidFill>
                  <a:schemeClr val="tx2"/>
                </a:solidFill>
                <a:effectLst/>
                <a:uLnTx/>
                <a:uFillTx/>
                <a:latin typeface="Times New Roman" panose="02020603050405020304" pitchFamily="18" charset="0"/>
                <a:ea typeface="+mj-ea"/>
                <a:cs typeface="Times New Roman" panose="02020603050405020304" pitchFamily="18" charset="0"/>
              </a:rPr>
              <a:t>6.3.3 </a:t>
            </a:r>
            <a:r>
              <a:rPr kumimoji="0" lang="zh-CN" altLang="en-US" sz="3200" b="1" i="0" u="none" strike="noStrike" kern="0" cap="none" spc="0" normalizeH="0" baseline="0" noProof="0" dirty="0">
                <a:ln>
                  <a:noFill/>
                </a:ln>
                <a:solidFill>
                  <a:schemeClr val="tx2"/>
                </a:solidFill>
                <a:effectLst/>
                <a:uLnTx/>
                <a:uFillTx/>
                <a:latin typeface="Times New Roman" panose="02020603050405020304" pitchFamily="18" charset="0"/>
                <a:ea typeface="+mj-ea"/>
                <a:cs typeface="Times New Roman" panose="02020603050405020304" pitchFamily="18" charset="0"/>
              </a:rPr>
              <a:t>指令运行的基本过程</a:t>
            </a:r>
            <a:endParaRPr kumimoji="0" lang="zh-CN" altLang="en-US" sz="3200" b="1" i="0" u="none" strike="noStrike" kern="0" cap="none" spc="0" normalizeH="0" baseline="0" noProof="0" dirty="0">
              <a:ln>
                <a:noFill/>
              </a:ln>
              <a:solidFill>
                <a:schemeClr val="tx2"/>
              </a:solidFill>
              <a:effectLst/>
              <a:uLnTx/>
              <a:uFillTx/>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内容占位符 2"/>
          <p:cNvSpPr>
            <a:spLocks noGrp="1"/>
          </p:cNvSpPr>
          <p:nvPr>
            <p:ph idx="1"/>
          </p:nvPr>
        </p:nvSpPr>
        <p:spPr>
          <a:xfrm>
            <a:off x="457200" y="1600200"/>
            <a:ext cx="8229600" cy="2549525"/>
          </a:xfrm>
          <a:noFill/>
          <a:ln>
            <a:noFill/>
          </a:ln>
        </p:spPr>
        <p:txBody>
          <a:bodyPr anchor="t"/>
          <a:p>
            <a:pPr eaLnBrk="1" hangingPunct="1"/>
            <a:r>
              <a:rPr lang="en-US" altLang="zh-CN" dirty="0">
                <a:latin typeface="Times New Roman" panose="02020603050405020304" pitchFamily="18" charset="0"/>
              </a:rPr>
              <a:t>3.</a:t>
            </a:r>
            <a:r>
              <a:rPr lang="zh-CN" altLang="en-US" dirty="0">
                <a:latin typeface="Times New Roman" panose="02020603050405020304" pitchFamily="18" charset="0"/>
              </a:rPr>
              <a:t>执行阶段</a:t>
            </a:r>
            <a:endParaRPr lang="en-US" altLang="zh-CN" dirty="0">
              <a:latin typeface="Times New Roman" panose="02020603050405020304" pitchFamily="18" charset="0"/>
            </a:endParaRPr>
          </a:p>
          <a:p>
            <a:pPr lvl="1" eaLnBrk="1" hangingPunct="1">
              <a:spcBef>
                <a:spcPts val="1800"/>
              </a:spcBef>
            </a:pPr>
            <a:r>
              <a:rPr lang="zh-CN" altLang="en-US" sz="2400" dirty="0">
                <a:latin typeface="Times New Roman" panose="02020603050405020304" pitchFamily="18" charset="0"/>
              </a:rPr>
              <a:t>完成指令规定的各种操作；</a:t>
            </a:r>
            <a:endParaRPr lang="zh-CN" altLang="en-US" sz="2400" dirty="0">
              <a:latin typeface="Times New Roman" panose="02020603050405020304" pitchFamily="18" charset="0"/>
            </a:endParaRPr>
          </a:p>
          <a:p>
            <a:pPr lvl="1" eaLnBrk="1" hangingPunct="1">
              <a:spcBef>
                <a:spcPts val="1800"/>
              </a:spcBef>
            </a:pPr>
            <a:r>
              <a:rPr lang="zh-CN" altLang="en-US" sz="2400" dirty="0">
                <a:latin typeface="Times New Roman" panose="02020603050405020304" pitchFamily="18" charset="0"/>
              </a:rPr>
              <a:t>形成稳定的运算结果，并将其存储起来；</a:t>
            </a:r>
            <a:endParaRPr lang="en-US" altLang="zh-CN" sz="2400" dirty="0">
              <a:latin typeface="Times New Roman" panose="02020603050405020304" pitchFamily="18" charset="0"/>
            </a:endParaRPr>
          </a:p>
          <a:p>
            <a:pPr lvl="1" eaLnBrk="1" hangingPunct="1">
              <a:spcBef>
                <a:spcPts val="1800"/>
              </a:spcBef>
            </a:pPr>
            <a:r>
              <a:rPr lang="zh-CN" altLang="en-US" sz="2400" dirty="0">
                <a:latin typeface="Times New Roman" panose="02020603050405020304" pitchFamily="18" charset="0"/>
              </a:rPr>
              <a:t>执行周期：完成执行阶段任务的时间。</a:t>
            </a:r>
            <a:endParaRPr lang="zh-CN" altLang="en-US" sz="2400" dirty="0">
              <a:latin typeface="Times New Roman" panose="02020603050405020304" pitchFamily="18" charset="0"/>
              <a:ea typeface="Times New Roman" panose="02020603050405020304" pitchFamily="18" charset="0"/>
            </a:endParaRPr>
          </a:p>
        </p:txBody>
      </p:sp>
      <p:sp>
        <p:nvSpPr>
          <p:cNvPr id="4" name="矩形 3"/>
          <p:cNvSpPr/>
          <p:nvPr/>
        </p:nvSpPr>
        <p:spPr>
          <a:xfrm>
            <a:off x="622300" y="4565650"/>
            <a:ext cx="8075613" cy="1198880"/>
          </a:xfrm>
          <a:prstGeom prst="rect">
            <a:avLst/>
          </a:prstGeom>
          <a:ln>
            <a:solidFill>
              <a:srgbClr val="FF0000"/>
            </a:solidFill>
          </a:ln>
        </p:spPr>
        <p:txBody>
          <a:bodyPr>
            <a:spAutoFit/>
          </a:bodyPr>
          <a:lstStyle/>
          <a:p>
            <a:pPr marL="0" marR="0" lvl="0" indent="72009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0000FF"/>
                </a:solidFill>
                <a:effectLst/>
                <a:uLnTx/>
                <a:uFillTx/>
                <a:latin typeface="+mn-ea"/>
                <a:ea typeface="+mn-ea"/>
                <a:cs typeface="+mn-cs"/>
              </a:rPr>
              <a:t>计算机的基本工作过程就是</a:t>
            </a:r>
            <a:r>
              <a:rPr kumimoji="0" lang="zh-CN" altLang="en-US" sz="2400" b="0" i="0" u="none" strike="noStrike" kern="1200" cap="none" spc="0" normalizeH="0" baseline="0" noProof="0" dirty="0">
                <a:ln>
                  <a:noFill/>
                </a:ln>
                <a:solidFill>
                  <a:srgbClr val="FF0000"/>
                </a:solidFill>
                <a:effectLst/>
                <a:uLnTx/>
                <a:uFillTx/>
                <a:latin typeface="+mn-ea"/>
                <a:ea typeface="+mn-ea"/>
                <a:cs typeface="+mn-cs"/>
              </a:rPr>
              <a:t>取指令、取数、执行指令，然后再取下一条指令</a:t>
            </a:r>
            <a:r>
              <a:rPr kumimoji="0" lang="en-US" altLang="zh-CN" sz="2400" b="0" i="0" u="none" strike="noStrike" kern="1200" cap="none" spc="0" normalizeH="0" baseline="0" noProof="0" dirty="0">
                <a:ln>
                  <a:noFill/>
                </a:ln>
                <a:solidFill>
                  <a:srgbClr val="0000FF"/>
                </a:solidFill>
                <a:effectLst/>
                <a:uLnTx/>
                <a:uFillTx/>
                <a:latin typeface="+mn-ea"/>
                <a:ea typeface="+mn-ea"/>
                <a:cs typeface="+mn-cs"/>
              </a:rPr>
              <a:t>……</a:t>
            </a:r>
            <a:r>
              <a:rPr kumimoji="0" lang="zh-CN" altLang="en-US" sz="2400" b="0" i="0" u="none" strike="noStrike" kern="1200" cap="none" spc="0" normalizeH="0" baseline="0" noProof="0" dirty="0">
                <a:ln>
                  <a:noFill/>
                </a:ln>
                <a:solidFill>
                  <a:srgbClr val="0000FF"/>
                </a:solidFill>
                <a:effectLst/>
                <a:uLnTx/>
                <a:uFillTx/>
                <a:latin typeface="+mn-ea"/>
                <a:ea typeface="+mn-ea"/>
                <a:cs typeface="+mn-cs"/>
              </a:rPr>
              <a:t>如此</a:t>
            </a:r>
            <a:r>
              <a:rPr kumimoji="0" lang="zh-CN" altLang="en-US" sz="2400" b="0" i="0" u="none" strike="noStrike" kern="1200" cap="none" spc="0" normalizeH="0" baseline="0" noProof="0" dirty="0">
                <a:ln>
                  <a:noFill/>
                </a:ln>
                <a:solidFill>
                  <a:srgbClr val="FF0000"/>
                </a:solidFill>
                <a:effectLst/>
                <a:uLnTx/>
                <a:uFillTx/>
                <a:latin typeface="+mn-ea"/>
                <a:ea typeface="+mn-ea"/>
                <a:cs typeface="+mn-cs"/>
              </a:rPr>
              <a:t>周而复始</a:t>
            </a:r>
            <a:r>
              <a:rPr kumimoji="0" lang="zh-CN" altLang="en-US" sz="2400" b="0" i="0" u="none" strike="noStrike" kern="1200" cap="none" spc="0" normalizeH="0" baseline="0" noProof="0" dirty="0">
                <a:ln>
                  <a:noFill/>
                </a:ln>
                <a:solidFill>
                  <a:srgbClr val="0000FF"/>
                </a:solidFill>
                <a:effectLst/>
                <a:uLnTx/>
                <a:uFillTx/>
                <a:latin typeface="+mn-ea"/>
                <a:ea typeface="+mn-ea"/>
                <a:cs typeface="+mn-cs"/>
              </a:rPr>
              <a:t>，直至遇到停机指令或外来的干预为止。</a:t>
            </a:r>
            <a:endParaRPr kumimoji="0" lang="zh-CN" altLang="en-US" sz="2400" b="0" i="0" u="none" strike="noStrike" kern="1200" cap="none" spc="0" normalizeH="0" baseline="0" noProof="0" dirty="0">
              <a:ln>
                <a:noFill/>
              </a:ln>
              <a:solidFill>
                <a:srgbClr val="0000FF"/>
              </a:solidFill>
              <a:effectLst/>
              <a:uLnTx/>
              <a:uFillTx/>
              <a:latin typeface="+mn-ea"/>
              <a:ea typeface="+mn-ea"/>
              <a:cs typeface="+mn-cs"/>
            </a:endParaRPr>
          </a:p>
        </p:txBody>
      </p:sp>
      <p:sp>
        <p:nvSpPr>
          <p:cNvPr id="5" name="标题 1"/>
          <p:cNvSpPr txBox="1"/>
          <p:nvPr/>
        </p:nvSpPr>
        <p:spPr bwMode="auto">
          <a:xfrm>
            <a:off x="457200" y="274638"/>
            <a:ext cx="8229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2"/>
                </a:solidFill>
                <a:latin typeface="黑体" panose="02010609060101010101" pitchFamily="49" charset="-122"/>
                <a:ea typeface="黑体" panose="02010609060101010101" pitchFamily="49" charset="-122"/>
              </a:defRPr>
            </a:lvl5pPr>
            <a:lvl6pPr marL="4572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6pPr>
            <a:lvl7pPr marL="9144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7pPr>
            <a:lvl8pPr marL="13716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8pPr>
            <a:lvl9pPr marL="1828800" algn="l" rtl="0" eaLnBrk="1" fontAlgn="base" hangingPunct="1">
              <a:spcBef>
                <a:spcPct val="0"/>
              </a:spcBef>
              <a:spcAft>
                <a:spcPct val="0"/>
              </a:spcAft>
              <a:defRPr sz="3200" b="1">
                <a:solidFill>
                  <a:schemeClr val="tx2"/>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dirty="0">
                <a:ln>
                  <a:noFill/>
                </a:ln>
                <a:solidFill>
                  <a:schemeClr val="tx2"/>
                </a:solidFill>
                <a:effectLst/>
                <a:uLnTx/>
                <a:uFillTx/>
                <a:latin typeface="Times New Roman" panose="02020603050405020304" pitchFamily="18" charset="0"/>
                <a:ea typeface="+mj-ea"/>
                <a:cs typeface="Times New Roman" panose="02020603050405020304" pitchFamily="18" charset="0"/>
              </a:rPr>
              <a:t>6.3.3 </a:t>
            </a:r>
            <a:r>
              <a:rPr kumimoji="0" lang="zh-CN" altLang="en-US" sz="3200" b="1" i="0" u="none" strike="noStrike" kern="0" cap="none" spc="0" normalizeH="0" baseline="0" noProof="0" dirty="0">
                <a:ln>
                  <a:noFill/>
                </a:ln>
                <a:solidFill>
                  <a:schemeClr val="tx2"/>
                </a:solidFill>
                <a:effectLst/>
                <a:uLnTx/>
                <a:uFillTx/>
                <a:latin typeface="Times New Roman" panose="02020603050405020304" pitchFamily="18" charset="0"/>
                <a:ea typeface="+mj-ea"/>
                <a:cs typeface="Times New Roman" panose="02020603050405020304" pitchFamily="18" charset="0"/>
              </a:rPr>
              <a:t>指令运行的基本过程</a:t>
            </a:r>
            <a:endParaRPr kumimoji="0" lang="zh-CN" altLang="en-US" sz="3200" b="1" i="0" u="none" strike="noStrike" kern="0" cap="none" spc="0" normalizeH="0" baseline="0" noProof="0" dirty="0">
              <a:ln>
                <a:noFill/>
              </a:ln>
              <a:solidFill>
                <a:schemeClr val="tx2"/>
              </a:solidFill>
              <a:effectLst/>
              <a:uLnTx/>
              <a:uFillTx/>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标题 1"/>
          <p:cNvSpPr>
            <a:spLocks noGrp="1"/>
          </p:cNvSpPr>
          <p:nvPr>
            <p:ph type="title"/>
          </p:nvPr>
        </p:nvSpPr>
        <p:spPr>
          <a:noFill/>
          <a:ln>
            <a:noFill/>
          </a:ln>
        </p:spPr>
        <p:txBody>
          <a:bodyPr anchor="t"/>
          <a:p>
            <a:pPr eaLnBrk="1" hangingPunct="1"/>
            <a:r>
              <a:rPr lang="zh-CN" altLang="en-US" dirty="0">
                <a:latin typeface="Times New Roman" panose="02020603050405020304" pitchFamily="18" charset="0"/>
              </a:rPr>
              <a:t>本章学习内容</a:t>
            </a:r>
            <a:endParaRPr lang="zh-CN" altLang="en-US" dirty="0">
              <a:latin typeface="Times New Roman" panose="02020603050405020304" pitchFamily="18" charset="0"/>
              <a:ea typeface="Times New Roman" panose="02020603050405020304" pitchFamily="18" charset="0"/>
            </a:endParaRPr>
          </a:p>
        </p:txBody>
      </p:sp>
      <p:sp>
        <p:nvSpPr>
          <p:cNvPr id="16386" name="内容占位符 2"/>
          <p:cNvSpPr>
            <a:spLocks noGrp="1"/>
          </p:cNvSpPr>
          <p:nvPr>
            <p:ph idx="1"/>
          </p:nvPr>
        </p:nvSpPr>
        <p:spPr>
          <a:noFill/>
          <a:ln>
            <a:noFill/>
          </a:ln>
        </p:spPr>
        <p:txBody>
          <a:bodyPr anchor="t"/>
          <a:p>
            <a:pPr eaLnBrk="1" hangingPunct="1">
              <a:spcBef>
                <a:spcPts val="1200"/>
              </a:spcBef>
            </a:pPr>
            <a:r>
              <a:rPr lang="en-US" altLang="zh-CN" dirty="0">
                <a:latin typeface="Times New Roman" panose="02020603050405020304" pitchFamily="18" charset="0"/>
              </a:rPr>
              <a:t>6.1</a:t>
            </a:r>
            <a:r>
              <a:rPr lang="zh-CN" altLang="en-US" dirty="0">
                <a:latin typeface="Times New Roman" panose="02020603050405020304" pitchFamily="18" charset="0"/>
              </a:rPr>
              <a:t>中央处理器的功能和组成</a:t>
            </a:r>
            <a:endParaRPr lang="zh-CN" altLang="en-US" dirty="0">
              <a:latin typeface="Times New Roman" panose="02020603050405020304" pitchFamily="18" charset="0"/>
            </a:endParaRPr>
          </a:p>
          <a:p>
            <a:pPr eaLnBrk="1" hangingPunct="1">
              <a:spcBef>
                <a:spcPts val="1200"/>
              </a:spcBef>
            </a:pPr>
            <a:r>
              <a:rPr lang="en-US" altLang="zh-CN" dirty="0">
                <a:latin typeface="Times New Roman" panose="02020603050405020304" pitchFamily="18" charset="0"/>
              </a:rPr>
              <a:t>6.2 </a:t>
            </a:r>
            <a:r>
              <a:rPr lang="zh-CN" altLang="en-US" dirty="0">
                <a:latin typeface="Times New Roman" panose="02020603050405020304" pitchFamily="18" charset="0"/>
              </a:rPr>
              <a:t>控制器的组成和实现方法</a:t>
            </a:r>
            <a:endParaRPr lang="zh-CN" altLang="en-US" dirty="0">
              <a:latin typeface="Times New Roman" panose="02020603050405020304" pitchFamily="18" charset="0"/>
            </a:endParaRPr>
          </a:p>
          <a:p>
            <a:pPr eaLnBrk="1" hangingPunct="1">
              <a:spcBef>
                <a:spcPts val="1200"/>
              </a:spcBef>
            </a:pPr>
            <a:r>
              <a:rPr lang="en-US" altLang="zh-CN" dirty="0">
                <a:latin typeface="Times New Roman" panose="02020603050405020304" pitchFamily="18" charset="0"/>
              </a:rPr>
              <a:t>6.3 </a:t>
            </a:r>
            <a:r>
              <a:rPr lang="zh-CN" altLang="en-US" dirty="0">
                <a:latin typeface="Times New Roman" panose="02020603050405020304" pitchFamily="18" charset="0"/>
              </a:rPr>
              <a:t>时序系统与控制方式</a:t>
            </a:r>
            <a:endParaRPr lang="zh-CN" altLang="en-US" dirty="0">
              <a:latin typeface="Times New Roman" panose="02020603050405020304" pitchFamily="18" charset="0"/>
            </a:endParaRPr>
          </a:p>
          <a:p>
            <a:pPr eaLnBrk="1" hangingPunct="1">
              <a:spcBef>
                <a:spcPts val="1200"/>
              </a:spcBef>
            </a:pPr>
            <a:r>
              <a:rPr lang="en-US" altLang="zh-CN" dirty="0">
                <a:latin typeface="Times New Roman" panose="02020603050405020304" pitchFamily="18" charset="0"/>
              </a:rPr>
              <a:t>6.4 </a:t>
            </a:r>
            <a:r>
              <a:rPr lang="zh-CN" altLang="en-US" dirty="0">
                <a:latin typeface="Times New Roman" panose="02020603050405020304" pitchFamily="18" charset="0"/>
              </a:rPr>
              <a:t>微程序控制原理</a:t>
            </a:r>
            <a:endParaRPr lang="zh-CN" altLang="en-US" dirty="0">
              <a:latin typeface="Times New Roman" panose="02020603050405020304" pitchFamily="18" charset="0"/>
            </a:endParaRPr>
          </a:p>
          <a:p>
            <a:pPr eaLnBrk="1" hangingPunct="1">
              <a:spcBef>
                <a:spcPts val="1200"/>
              </a:spcBef>
            </a:pPr>
            <a:r>
              <a:rPr lang="en-US" altLang="zh-CN" dirty="0">
                <a:latin typeface="Times New Roman" panose="02020603050405020304" pitchFamily="18" charset="0"/>
              </a:rPr>
              <a:t>6.5 </a:t>
            </a:r>
            <a:r>
              <a:rPr lang="zh-CN" altLang="en-US" dirty="0">
                <a:latin typeface="Times New Roman" panose="02020603050405020304" pitchFamily="18" charset="0"/>
              </a:rPr>
              <a:t>控制单元的设计</a:t>
            </a:r>
            <a:endParaRPr lang="zh-CN" altLang="en-US" dirty="0">
              <a:latin typeface="Times New Roman" panose="02020603050405020304" pitchFamily="18" charset="0"/>
            </a:endParaRPr>
          </a:p>
          <a:p>
            <a:pPr eaLnBrk="1" hangingPunct="1">
              <a:spcBef>
                <a:spcPts val="1200"/>
              </a:spcBef>
            </a:pPr>
            <a:r>
              <a:rPr lang="en-US" altLang="zh-CN" dirty="0">
                <a:latin typeface="Times New Roman" panose="02020603050405020304" pitchFamily="18" charset="0"/>
              </a:rPr>
              <a:t>6.6 </a:t>
            </a:r>
            <a:r>
              <a:rPr lang="zh-CN" altLang="en-US" dirty="0">
                <a:latin typeface="Times New Roman" panose="02020603050405020304" pitchFamily="18" charset="0"/>
              </a:rPr>
              <a:t>流水线技术</a:t>
            </a:r>
            <a:endParaRPr lang="zh-CN" altLang="en-US" dirty="0">
              <a:latin typeface="Times New Roman" panose="02020603050405020304" pitchFamily="18" charset="0"/>
            </a:endParaRPr>
          </a:p>
          <a:p>
            <a:pPr eaLnBrk="1" hangingPunct="1">
              <a:spcBef>
                <a:spcPts val="1200"/>
              </a:spcBef>
            </a:pPr>
            <a:r>
              <a:rPr lang="en-US" altLang="zh-CN" dirty="0">
                <a:latin typeface="Times New Roman" panose="02020603050405020304" pitchFamily="18" charset="0"/>
              </a:rPr>
              <a:t>6.7 </a:t>
            </a:r>
            <a:r>
              <a:rPr lang="zh-CN" altLang="en-US" dirty="0">
                <a:latin typeface="Times New Roman" panose="02020603050405020304" pitchFamily="18" charset="0"/>
              </a:rPr>
              <a:t>精简指令系统计算机</a:t>
            </a:r>
            <a:r>
              <a:rPr lang="en-US" altLang="zh-CN" dirty="0">
                <a:latin typeface="Times New Roman" panose="02020603050405020304" pitchFamily="18" charset="0"/>
              </a:rPr>
              <a:t>RISC</a:t>
            </a:r>
            <a:endParaRPr lang="en-US" altLang="zh-CN" dirty="0">
              <a:latin typeface="Times New Roman" panose="02020603050405020304" pitchFamily="18" charset="0"/>
            </a:endParaRPr>
          </a:p>
          <a:p>
            <a:pPr eaLnBrk="1" hangingPunct="1"/>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6.3.4 </a:t>
            </a:r>
            <a:r>
              <a:rPr lang="zh-CN" altLang="en-US" dirty="0">
                <a:latin typeface="Times New Roman" panose="02020603050405020304" pitchFamily="18" charset="0"/>
              </a:rPr>
              <a:t>指令的微操作序列</a:t>
            </a:r>
            <a:endParaRPr lang="zh-CN" altLang="en-US" dirty="0">
              <a:latin typeface="Times New Roman" panose="02020603050405020304" pitchFamily="18" charset="0"/>
              <a:ea typeface="Times New Roman" panose="02020603050405020304" pitchFamily="18" charset="0"/>
            </a:endParaRPr>
          </a:p>
        </p:txBody>
      </p:sp>
      <p:graphicFrame>
        <p:nvGraphicFramePr>
          <p:cNvPr id="53250" name="Object 5"/>
          <p:cNvGraphicFramePr>
            <a:graphicFrameLocks noChangeAspect="1"/>
          </p:cNvGraphicFramePr>
          <p:nvPr/>
        </p:nvGraphicFramePr>
        <p:xfrm>
          <a:off x="4671695" y="274638"/>
          <a:ext cx="3543300" cy="6583362"/>
        </p:xfrm>
        <a:graphic>
          <a:graphicData uri="http://schemas.openxmlformats.org/presentationml/2006/ole">
            <mc:AlternateContent xmlns:mc="http://schemas.openxmlformats.org/markup-compatibility/2006">
              <mc:Choice xmlns:v="urn:schemas-microsoft-com:vml" Requires="v">
                <p:oleObj spid="_x0000_s3081" name="" r:id="rId1" imgW="2893060" imgH="5367020" progId="Visio.Drawing.6">
                  <p:embed/>
                </p:oleObj>
              </mc:Choice>
              <mc:Fallback>
                <p:oleObj name="" r:id="rId1" imgW="2893060" imgH="5367020" progId="Visio.Drawing.6">
                  <p:embed/>
                  <p:pic>
                    <p:nvPicPr>
                      <p:cNvPr id="0" name="图片 3080"/>
                      <p:cNvPicPr/>
                      <p:nvPr/>
                    </p:nvPicPr>
                    <p:blipFill>
                      <a:blip r:embed="rId2"/>
                      <a:stretch>
                        <a:fillRect/>
                      </a:stretch>
                    </p:blipFill>
                    <p:spPr>
                      <a:xfrm>
                        <a:off x="4671695" y="274638"/>
                        <a:ext cx="3543300" cy="6583362"/>
                      </a:xfrm>
                      <a:prstGeom prst="rect">
                        <a:avLst/>
                      </a:prstGeom>
                      <a:noFill/>
                      <a:ln w="38100">
                        <a:noFill/>
                        <a:miter/>
                      </a:ln>
                    </p:spPr>
                  </p:pic>
                </p:oleObj>
              </mc:Fallback>
            </mc:AlternateContent>
          </a:graphicData>
        </a:graphic>
      </p:graphicFrame>
      <p:sp>
        <p:nvSpPr>
          <p:cNvPr id="53251" name="矩形 4"/>
          <p:cNvSpPr/>
          <p:nvPr/>
        </p:nvSpPr>
        <p:spPr>
          <a:xfrm>
            <a:off x="538480" y="1674813"/>
            <a:ext cx="3911600" cy="3507740"/>
          </a:xfrm>
          <a:prstGeom prst="rect">
            <a:avLst/>
          </a:prstGeom>
          <a:noFill/>
          <a:ln w="9525">
            <a:noFill/>
          </a:ln>
        </p:spPr>
        <p:txBody>
          <a:bodyPr anchor="t">
            <a:spAutoFit/>
          </a:bodyPr>
          <a:p>
            <a:pPr marL="342900" indent="-342900" algn="just" eaLnBrk="0" hangingPunct="0">
              <a:buFont typeface="Wingdings" panose="05000000000000000000" pitchFamily="2" charset="2"/>
              <a:buChar char="u"/>
            </a:pPr>
            <a:r>
              <a:rPr lang="zh-CN" altLang="en-US" sz="2400" kern="0" dirty="0">
                <a:solidFill>
                  <a:srgbClr val="FF0000"/>
                </a:solidFill>
                <a:latin typeface="Times New Roman" panose="02020603050405020304" pitchFamily="18" charset="0"/>
                <a:ea typeface="+mn-ea"/>
                <a:cs typeface="+mn-ea"/>
              </a:rPr>
              <a:t>微操作序列</a:t>
            </a:r>
            <a:r>
              <a:rPr lang="zh-CN" altLang="en-US" sz="2400" kern="0" dirty="0">
                <a:solidFill>
                  <a:schemeClr val="tx1"/>
                </a:solidFill>
                <a:latin typeface="Times New Roman" panose="02020603050405020304" pitchFamily="18" charset="0"/>
                <a:ea typeface="+mn-ea"/>
                <a:cs typeface="+mn-ea"/>
              </a:rPr>
              <a:t>：每条指令分解成为一系列时间上先后有序的最基本、最简单的微操作；</a:t>
            </a:r>
            <a:endParaRPr lang="zh-CN" altLang="en-US" sz="2400" kern="0" dirty="0">
              <a:solidFill>
                <a:schemeClr val="tx1"/>
              </a:solidFill>
              <a:latin typeface="Times New Roman" panose="02020603050405020304" pitchFamily="18" charset="0"/>
              <a:ea typeface="+mn-ea"/>
              <a:cs typeface="+mn-ea"/>
            </a:endParaRPr>
          </a:p>
          <a:p>
            <a:pPr marL="342900" indent="-342900" algn="just" eaLnBrk="0" hangingPunct="0">
              <a:spcBef>
                <a:spcPts val="1800"/>
              </a:spcBef>
              <a:buFont typeface="Wingdings" panose="05000000000000000000" pitchFamily="2" charset="2"/>
              <a:buChar char="u"/>
            </a:pPr>
            <a:r>
              <a:rPr lang="zh-CN" altLang="en-US" sz="2400" kern="0" dirty="0">
                <a:solidFill>
                  <a:schemeClr val="tx1"/>
                </a:solidFill>
                <a:latin typeface="Times New Roman" panose="02020603050405020304" pitchFamily="18" charset="0"/>
                <a:ea typeface="+mn-ea"/>
                <a:cs typeface="+mn-ea"/>
              </a:rPr>
              <a:t>不同的数据通路有不同的微操作序列。</a:t>
            </a:r>
            <a:endParaRPr lang="zh-CN" altLang="en-US" sz="2400" kern="0" dirty="0">
              <a:solidFill>
                <a:schemeClr val="tx1"/>
              </a:solidFill>
              <a:latin typeface="Times New Roman" panose="02020603050405020304" pitchFamily="18" charset="0"/>
              <a:ea typeface="+mn-ea"/>
              <a:cs typeface="+mn-ea"/>
            </a:endParaRPr>
          </a:p>
          <a:p>
            <a:pPr marL="342900" indent="-342900" algn="just" eaLnBrk="0" hangingPunct="0">
              <a:spcBef>
                <a:spcPts val="1800"/>
              </a:spcBef>
              <a:buFont typeface="Wingdings" panose="05000000000000000000" pitchFamily="2" charset="2"/>
              <a:buChar char="u"/>
            </a:pPr>
            <a:r>
              <a:rPr lang="zh-CN" altLang="en-US" sz="2400" kern="0" dirty="0">
                <a:solidFill>
                  <a:schemeClr val="tx1"/>
                </a:solidFill>
                <a:latin typeface="Times New Roman" panose="02020603050405020304" pitchFamily="18" charset="0"/>
                <a:ea typeface="+mn-ea"/>
                <a:cs typeface="+mn-ea"/>
              </a:rPr>
              <a:t>MARin、PCout等是微操作信号。</a:t>
            </a:r>
            <a:endParaRPr lang="zh-CN" altLang="en-US" sz="2400" kern="0" dirty="0">
              <a:solidFill>
                <a:schemeClr val="tx1"/>
              </a:solidFill>
              <a:latin typeface="Times New Roman" panose="02020603050405020304" pitchFamily="18" charset="0"/>
              <a:ea typeface="+mn-ea"/>
              <a:cs typeface="+mn-ea"/>
            </a:endParaRPr>
          </a:p>
        </p:txBody>
      </p:sp>
      <p:sp>
        <p:nvSpPr>
          <p:cNvPr id="53252" name="Rectangle 3"/>
          <p:cNvSpPr>
            <a:spLocks noGrp="1"/>
          </p:cNvSpPr>
          <p:nvPr>
            <p:ph idx="1"/>
          </p:nvPr>
        </p:nvSpPr>
        <p:spPr>
          <a:xfrm>
            <a:off x="987425" y="5604510"/>
            <a:ext cx="3462338" cy="533400"/>
          </a:xfrm>
          <a:noFill/>
          <a:ln>
            <a:noFill/>
          </a:ln>
        </p:spPr>
        <p:txBody>
          <a:bodyPr anchor="t"/>
          <a:p>
            <a:pPr eaLnBrk="1" hangingPunct="1">
              <a:buFontTx/>
              <a:buNone/>
            </a:pPr>
            <a:r>
              <a:rPr lang="zh-CN" altLang="en-US" sz="2400" dirty="0">
                <a:latin typeface="Times New Roman" panose="02020603050405020304" pitchFamily="18" charset="0"/>
              </a:rPr>
              <a:t>图6-9  </a:t>
            </a:r>
            <a:r>
              <a:rPr lang="en-US" altLang="zh-CN" sz="2400" dirty="0">
                <a:latin typeface="Times New Roman" panose="02020603050405020304" pitchFamily="18" charset="0"/>
              </a:rPr>
              <a:t>CPU</a:t>
            </a:r>
            <a:r>
              <a:rPr lang="zh-CN" altLang="en-US" sz="2400" dirty="0">
                <a:latin typeface="Times New Roman" panose="02020603050405020304" pitchFamily="18" charset="0"/>
              </a:rPr>
              <a:t>的数据通路</a:t>
            </a:r>
            <a:endParaRPr lang="zh-CN" altLang="en-US" sz="24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1.</a:t>
            </a:r>
            <a:r>
              <a:rPr lang="zh-CN" altLang="en-US" dirty="0">
                <a:latin typeface="Times New Roman" panose="02020603050405020304" pitchFamily="18" charset="0"/>
              </a:rPr>
              <a:t>加法指令</a:t>
            </a:r>
            <a:r>
              <a:rPr lang="en-US" altLang="zh-CN" dirty="0">
                <a:latin typeface="Times New Roman" panose="02020603050405020304" pitchFamily="18" charset="0"/>
              </a:rPr>
              <a:t>ADD @R0,R1</a:t>
            </a:r>
            <a:endParaRPr lang="zh-CN" altLang="en-US" dirty="0">
              <a:latin typeface="Times New Roman" panose="02020603050405020304" pitchFamily="18" charset="0"/>
              <a:ea typeface="Times New Roman" panose="02020603050405020304" pitchFamily="18" charset="0"/>
            </a:endParaRPr>
          </a:p>
        </p:txBody>
      </p:sp>
      <p:sp>
        <p:nvSpPr>
          <p:cNvPr id="3" name="内容占位符 2"/>
          <p:cNvSpPr>
            <a:spLocks noGrp="1"/>
          </p:cNvSpPr>
          <p:nvPr>
            <p:ph idx="1"/>
          </p:nvPr>
        </p:nvSpPr>
        <p:spPr>
          <a:xfrm>
            <a:off x="446088" y="1417638"/>
            <a:ext cx="8229600" cy="4891088"/>
          </a:xfrm>
        </p:spPr>
        <p:txBody>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v"/>
              <a:defRPr/>
            </a:pPr>
            <a:r>
              <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功能：</a:t>
            </a:r>
            <a:endPar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R="0" lvl="1" algn="l" rtl="0" eaLnBrk="1" fontAlgn="base" latinLnBrk="0" hangingPunct="1">
              <a:lnSpc>
                <a:spcPct val="100000"/>
              </a:lnSpc>
              <a:spcBef>
                <a:spcPts val="1800"/>
              </a:spcBef>
              <a:buSzTx/>
              <a:buFont typeface="Wingdings" panose="05000000000000000000" pitchFamily="2" charset="2"/>
              <a:buChar char="§"/>
            </a:pPr>
            <a:r>
              <a:rPr kumimoji="0" lang="zh-CN" altLang="en-US" sz="2400" i="0" u="none" strike="noStrike" kern="0" cap="none" spc="0" normalizeH="0" baseline="0" dirty="0">
                <a:latin typeface="Times New Roman" panose="02020603050405020304" pitchFamily="18" charset="0"/>
                <a:ea typeface="+mn-ea"/>
                <a:cs typeface="+mn-ea"/>
              </a:rPr>
              <a:t>把R0的内容作为地址送到主存以取得一个操作数；</a:t>
            </a:r>
            <a:endParaRPr kumimoji="0" lang="zh-CN" altLang="en-US" sz="2400" i="0" u="none" strike="noStrike" kern="0" cap="none" spc="0" normalizeH="0" baseline="0" dirty="0">
              <a:latin typeface="Times New Roman" panose="02020603050405020304" pitchFamily="18" charset="0"/>
              <a:ea typeface="+mn-ea"/>
              <a:cs typeface="+mn-ea"/>
            </a:endParaRPr>
          </a:p>
          <a:p>
            <a:pPr marR="0" lvl="1" algn="l" rtl="0" eaLnBrk="1" fontAlgn="base" latinLnBrk="0" hangingPunct="1">
              <a:lnSpc>
                <a:spcPct val="100000"/>
              </a:lnSpc>
              <a:spcBef>
                <a:spcPts val="1800"/>
              </a:spcBef>
              <a:buSzTx/>
              <a:buFont typeface="Wingdings" panose="05000000000000000000" pitchFamily="2" charset="2"/>
              <a:buChar char="§"/>
            </a:pPr>
            <a:r>
              <a:rPr kumimoji="0" lang="zh-CN" altLang="en-US" sz="2400" i="0" u="none" strike="noStrike" kern="0" cap="none" spc="0" normalizeH="0" baseline="0" dirty="0">
                <a:latin typeface="Times New Roman" panose="02020603050405020304" pitchFamily="18" charset="0"/>
                <a:ea typeface="+mn-ea"/>
                <a:cs typeface="+mn-ea"/>
              </a:rPr>
              <a:t>再与R1中的内容相加；</a:t>
            </a:r>
            <a:endParaRPr kumimoji="0" lang="zh-CN" altLang="en-US" sz="2400" i="0" u="none" strike="noStrike" kern="0" cap="none" spc="0" normalizeH="0" baseline="0" dirty="0">
              <a:latin typeface="Times New Roman" panose="02020603050405020304" pitchFamily="18" charset="0"/>
              <a:ea typeface="+mn-ea"/>
              <a:cs typeface="+mn-ea"/>
            </a:endParaRPr>
          </a:p>
          <a:p>
            <a:pPr marR="0" lvl="1" algn="l" rtl="0" eaLnBrk="1" fontAlgn="base" latinLnBrk="0" hangingPunct="1">
              <a:lnSpc>
                <a:spcPct val="100000"/>
              </a:lnSpc>
              <a:spcBef>
                <a:spcPts val="1800"/>
              </a:spcBef>
              <a:buSzTx/>
              <a:buFont typeface="Wingdings" panose="05000000000000000000" pitchFamily="2" charset="2"/>
              <a:buChar char="§"/>
            </a:pPr>
            <a:r>
              <a:rPr kumimoji="0" lang="zh-CN" altLang="en-US" sz="2400" i="0" u="none" strike="noStrike" kern="0" cap="none" spc="0" normalizeH="0" baseline="0" dirty="0">
                <a:latin typeface="Times New Roman" panose="02020603050405020304" pitchFamily="18" charset="0"/>
                <a:ea typeface="+mn-ea"/>
                <a:cs typeface="+mn-ea"/>
              </a:rPr>
              <a:t>最后将结果送回主存中。</a:t>
            </a:r>
            <a:endParaRPr kumimoji="0" lang="zh-CN" altLang="en-US" sz="2400" i="0" u="none" strike="noStrike" kern="0" cap="none" spc="0" normalizeH="0" baseline="0" dirty="0">
              <a:latin typeface="Times New Roman" panose="02020603050405020304" pitchFamily="18" charset="0"/>
              <a:ea typeface="+mn-ea"/>
              <a:cs typeface="+mn-ea"/>
            </a:endParaRPr>
          </a:p>
          <a:p>
            <a:pPr marR="0" lvl="1" algn="l" rtl="0" eaLnBrk="1" fontAlgn="base" latinLnBrk="0" hangingPunct="1">
              <a:lnSpc>
                <a:spcPct val="100000"/>
              </a:lnSpc>
              <a:spcBef>
                <a:spcPts val="1800"/>
              </a:spcBef>
              <a:buSzTx/>
              <a:buFont typeface="Wingdings" panose="05000000000000000000" pitchFamily="2" charset="2"/>
              <a:buChar char="§"/>
            </a:pPr>
            <a:r>
              <a:rPr kumimoji="0" lang="zh-CN" altLang="en-US" sz="2400" i="0" u="none" strike="noStrike" kern="0" cap="none" spc="0" normalizeH="0" baseline="0" dirty="0">
                <a:latin typeface="Times New Roman" panose="02020603050405020304" pitchFamily="18" charset="0"/>
                <a:ea typeface="+mn-ea"/>
                <a:cs typeface="+mn-ea"/>
              </a:rPr>
              <a:t>即实现：</a:t>
            </a:r>
            <a:endParaRPr kumimoji="0" lang="zh-CN" altLang="en-US" sz="2400" i="0" u="none" strike="noStrike" kern="0" cap="none" spc="0" normalizeH="0" baseline="0" dirty="0">
              <a:latin typeface="Times New Roman" panose="02020603050405020304" pitchFamily="18" charset="0"/>
              <a:ea typeface="+mn-ea"/>
              <a:cs typeface="+mn-ea"/>
            </a:endParaRPr>
          </a:p>
          <a:p>
            <a:pPr marL="0" marR="0" lvl="0" indent="0" algn="l" defTabSz="914400" rtl="0" eaLnBrk="1" fontAlgn="base" latinLnBrk="0" hangingPunct="1">
              <a:lnSpc>
                <a:spcPct val="100000"/>
              </a:lnSpc>
              <a:spcBef>
                <a:spcPts val="1800"/>
              </a:spcBef>
              <a:spcAft>
                <a:spcPct val="0"/>
              </a:spcAft>
              <a:buClr>
                <a:schemeClr val="hlink"/>
              </a:buClr>
              <a:buSzTx/>
              <a:buFont typeface="Wingdings" panose="05000000000000000000" pitchFamily="2" charset="2"/>
              <a:buNone/>
              <a:defRPr/>
            </a:pPr>
            <a:r>
              <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            </a:t>
            </a:r>
            <a:r>
              <a:rPr kumimoji="0" lang="en-US" altLang="zh-CN"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((R0))</a:t>
            </a:r>
            <a:r>
              <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a:t>
            </a:r>
            <a:r>
              <a:rPr kumimoji="0" lang="en-US" altLang="zh-CN"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(R1)→(R0)</a:t>
            </a:r>
            <a:endParaRPr kumimoji="0" lang="en-US" altLang="zh-CN"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v"/>
              <a:defRPr/>
            </a:pPr>
            <a:endPar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标题 1"/>
          <p:cNvSpPr>
            <a:spLocks noGrp="1"/>
          </p:cNvSpPr>
          <p:nvPr>
            <p:ph type="title"/>
          </p:nvPr>
        </p:nvSpPr>
        <p:spPr>
          <a:noFill/>
          <a:ln>
            <a:noFill/>
          </a:ln>
        </p:spPr>
        <p:txBody>
          <a:bodyPr anchor="t"/>
          <a:p>
            <a:pPr eaLnBrk="1" hangingPunct="1"/>
            <a:r>
              <a:rPr lang="zh-CN" altLang="en-US" dirty="0">
                <a:latin typeface="Times New Roman" panose="02020603050405020304" pitchFamily="18" charset="0"/>
              </a:rPr>
              <a:t>⑴取指周期</a:t>
            </a:r>
            <a:br>
              <a:rPr lang="zh-CN" altLang="en-US" dirty="0">
                <a:latin typeface="Times New Roman" panose="02020603050405020304" pitchFamily="18" charset="0"/>
              </a:rPr>
            </a:br>
            <a:endParaRPr lang="zh-CN" altLang="en-US" dirty="0">
              <a:latin typeface="Times New Roman" panose="02020603050405020304" pitchFamily="18" charset="0"/>
              <a:ea typeface="Times New Roman" panose="02020603050405020304" pitchFamily="18" charset="0"/>
            </a:endParaRPr>
          </a:p>
        </p:txBody>
      </p:sp>
      <p:sp>
        <p:nvSpPr>
          <p:cNvPr id="55298" name="内容占位符 2"/>
          <p:cNvSpPr>
            <a:spLocks noGrp="1"/>
          </p:cNvSpPr>
          <p:nvPr>
            <p:ph idx="1"/>
          </p:nvPr>
        </p:nvSpPr>
        <p:spPr>
          <a:xfrm>
            <a:off x="457200" y="1341438"/>
            <a:ext cx="8229600" cy="4784725"/>
          </a:xfrm>
          <a:noFill/>
          <a:ln>
            <a:noFill/>
          </a:ln>
        </p:spPr>
        <p:txBody>
          <a:bodyPr anchor="t"/>
          <a:p>
            <a:pPr eaLnBrk="1" hangingPunct="1">
              <a:spcBef>
                <a:spcPts val="1800"/>
              </a:spcBef>
            </a:pPr>
            <a:r>
              <a:rPr lang="zh-CN" altLang="en-US" sz="2400" dirty="0">
                <a:latin typeface="Times New Roman" panose="02020603050405020304" pitchFamily="18" charset="0"/>
              </a:rPr>
              <a:t>①</a:t>
            </a:r>
            <a:r>
              <a:rPr lang="en-US" altLang="zh-CN" sz="2400" dirty="0">
                <a:solidFill>
                  <a:schemeClr val="tx1">
                    <a:lumMod val="60000"/>
                    <a:lumOff val="40000"/>
                  </a:schemeClr>
                </a:solidFill>
                <a:latin typeface="Times New Roman" panose="02020603050405020304" pitchFamily="18" charset="0"/>
              </a:rPr>
              <a:t>PCout</a:t>
            </a:r>
            <a:r>
              <a:rPr lang="zh-CN" altLang="en-US" sz="2400" dirty="0">
                <a:solidFill>
                  <a:schemeClr val="tx1">
                    <a:lumMod val="60000"/>
                    <a:lumOff val="40000"/>
                  </a:schemeClr>
                </a:solidFill>
                <a:latin typeface="Times New Roman" panose="02020603050405020304" pitchFamily="18" charset="0"/>
              </a:rPr>
              <a:t>和</a:t>
            </a:r>
            <a:r>
              <a:rPr lang="en-US" altLang="zh-CN" sz="2400" dirty="0">
                <a:solidFill>
                  <a:schemeClr val="tx1">
                    <a:lumMod val="60000"/>
                    <a:lumOff val="40000"/>
                  </a:schemeClr>
                </a:solidFill>
                <a:latin typeface="Times New Roman" panose="02020603050405020304" pitchFamily="18" charset="0"/>
              </a:rPr>
              <a:t>MARin</a:t>
            </a:r>
            <a:r>
              <a:rPr lang="zh-CN" altLang="en-US" sz="2400" dirty="0">
                <a:latin typeface="Times New Roman" panose="02020603050405020304" pitchFamily="18" charset="0"/>
              </a:rPr>
              <a:t>有效，完成</a:t>
            </a:r>
            <a:r>
              <a:rPr lang="en-US" altLang="zh-CN" sz="2400" dirty="0">
                <a:latin typeface="Times New Roman" panose="02020603050405020304" pitchFamily="18" charset="0"/>
              </a:rPr>
              <a:t>PC</a:t>
            </a:r>
            <a:r>
              <a:rPr lang="zh-CN" altLang="en-US" sz="2400" dirty="0">
                <a:latin typeface="Times New Roman" panose="02020603050405020304" pitchFamily="18" charset="0"/>
              </a:rPr>
              <a:t>经</a:t>
            </a:r>
            <a:r>
              <a:rPr lang="en-US" altLang="zh-CN" sz="2400" dirty="0">
                <a:latin typeface="Times New Roman" panose="02020603050405020304" pitchFamily="18" charset="0"/>
              </a:rPr>
              <a:t>CPU</a:t>
            </a:r>
            <a:r>
              <a:rPr lang="zh-CN" altLang="en-US" sz="2400" dirty="0">
                <a:latin typeface="Times New Roman" panose="02020603050405020304" pitchFamily="18" charset="0"/>
              </a:rPr>
              <a:t>内部总线送至</a:t>
            </a:r>
            <a:r>
              <a:rPr lang="en-US" altLang="zh-CN" sz="2400" dirty="0">
                <a:latin typeface="Times New Roman" panose="02020603050405020304" pitchFamily="18" charset="0"/>
              </a:rPr>
              <a:t>MAR</a:t>
            </a:r>
            <a:r>
              <a:rPr lang="zh-CN" altLang="en-US" sz="2400" dirty="0">
                <a:latin typeface="Times New Roman" panose="02020603050405020304" pitchFamily="18" charset="0"/>
              </a:rPr>
              <a:t>的操作，记作</a:t>
            </a:r>
            <a:r>
              <a:rPr lang="en-US" altLang="zh-CN" sz="2400" dirty="0">
                <a:solidFill>
                  <a:srgbClr val="FF0000"/>
                </a:solidFill>
                <a:latin typeface="Times New Roman" panose="02020603050405020304" pitchFamily="18" charset="0"/>
              </a:rPr>
              <a:t>(PC)→MAR</a:t>
            </a:r>
            <a:r>
              <a:rPr lang="zh-CN" altLang="en-US" sz="2400" dirty="0">
                <a:latin typeface="Times New Roman" panose="02020603050405020304" pitchFamily="18" charset="0"/>
              </a:rPr>
              <a:t>；</a:t>
            </a:r>
            <a:endParaRPr lang="zh-CN" altLang="en-US" sz="2400" dirty="0">
              <a:latin typeface="Times New Roman" panose="02020603050405020304" pitchFamily="18" charset="0"/>
            </a:endParaRPr>
          </a:p>
          <a:p>
            <a:pPr eaLnBrk="1" hangingPunct="1">
              <a:spcBef>
                <a:spcPts val="1800"/>
              </a:spcBef>
            </a:pPr>
            <a:r>
              <a:rPr lang="zh-CN" altLang="en-US" sz="2400" dirty="0">
                <a:latin typeface="Times New Roman" panose="02020603050405020304" pitchFamily="18" charset="0"/>
              </a:rPr>
              <a:t>②通过控制总线向主存发读命令，记作</a:t>
            </a:r>
            <a:r>
              <a:rPr lang="en-US" altLang="zh-CN" sz="2400" dirty="0">
                <a:solidFill>
                  <a:srgbClr val="FF0000"/>
                </a:solidFill>
                <a:latin typeface="Times New Roman" panose="02020603050405020304" pitchFamily="18" charset="0"/>
              </a:rPr>
              <a:t>Read</a:t>
            </a:r>
            <a:r>
              <a:rPr lang="zh-CN" altLang="en-US" sz="2400" dirty="0">
                <a:latin typeface="Times New Roman" panose="02020603050405020304" pitchFamily="18" charset="0"/>
              </a:rPr>
              <a:t>；</a:t>
            </a:r>
            <a:endParaRPr lang="zh-CN" altLang="en-US" sz="2400" dirty="0">
              <a:latin typeface="Times New Roman" panose="02020603050405020304" pitchFamily="18" charset="0"/>
            </a:endParaRPr>
          </a:p>
          <a:p>
            <a:pPr eaLnBrk="1" hangingPunct="1">
              <a:spcBef>
                <a:spcPts val="1800"/>
              </a:spcBef>
            </a:pPr>
            <a:r>
              <a:rPr lang="zh-CN" altLang="en-US" sz="2400" dirty="0">
                <a:latin typeface="Times New Roman" panose="02020603050405020304" pitchFamily="18" charset="0"/>
              </a:rPr>
              <a:t>③存储器通过数据总线将</a:t>
            </a:r>
            <a:r>
              <a:rPr lang="en-US" altLang="zh-CN" sz="2400" dirty="0">
                <a:latin typeface="Times New Roman" panose="02020603050405020304" pitchFamily="18" charset="0"/>
              </a:rPr>
              <a:t>MAR</a:t>
            </a:r>
            <a:r>
              <a:rPr lang="zh-CN" altLang="en-US" sz="2400" dirty="0">
                <a:latin typeface="Times New Roman" panose="02020603050405020304" pitchFamily="18" charset="0"/>
              </a:rPr>
              <a:t>所指单元的内容（指令）送至</a:t>
            </a:r>
            <a:r>
              <a:rPr lang="en-US" altLang="zh-CN" sz="2400" dirty="0">
                <a:latin typeface="Times New Roman" panose="02020603050405020304" pitchFamily="18" charset="0"/>
              </a:rPr>
              <a:t>MDR</a:t>
            </a:r>
            <a:r>
              <a:rPr lang="zh-CN" altLang="en-US" sz="2400" dirty="0">
                <a:latin typeface="Times New Roman" panose="02020603050405020304" pitchFamily="18" charset="0"/>
              </a:rPr>
              <a:t>，记作</a:t>
            </a:r>
            <a:r>
              <a:rPr lang="en-US" altLang="zh-CN" sz="2400" dirty="0">
                <a:solidFill>
                  <a:srgbClr val="FF0000"/>
                </a:solidFill>
                <a:latin typeface="Times New Roman" panose="02020603050405020304" pitchFamily="18" charset="0"/>
              </a:rPr>
              <a:t>M(MAR)→MDR</a:t>
            </a:r>
            <a:r>
              <a:rPr lang="zh-CN" altLang="en-US" sz="2400" dirty="0">
                <a:latin typeface="Times New Roman" panose="02020603050405020304" pitchFamily="18" charset="0"/>
              </a:rPr>
              <a:t>； </a:t>
            </a:r>
            <a:endParaRPr lang="en-US" altLang="zh-CN" sz="2400" dirty="0">
              <a:latin typeface="Times New Roman" panose="02020603050405020304" pitchFamily="18" charset="0"/>
            </a:endParaRPr>
          </a:p>
          <a:p>
            <a:pPr eaLnBrk="1" hangingPunct="1">
              <a:spcBef>
                <a:spcPts val="1800"/>
              </a:spcBef>
            </a:pPr>
            <a:r>
              <a:rPr lang="zh-CN" altLang="en-US" sz="2400" dirty="0">
                <a:latin typeface="Times New Roman" panose="02020603050405020304" pitchFamily="18" charset="0"/>
              </a:rPr>
              <a:t>④</a:t>
            </a:r>
            <a:r>
              <a:rPr lang="en-US" altLang="zh-CN" sz="2400" dirty="0">
                <a:solidFill>
                  <a:schemeClr val="tx1">
                    <a:lumMod val="60000"/>
                    <a:lumOff val="40000"/>
                  </a:schemeClr>
                </a:solidFill>
                <a:latin typeface="Times New Roman" panose="02020603050405020304" pitchFamily="18" charset="0"/>
              </a:rPr>
              <a:t>MDRout</a:t>
            </a:r>
            <a:r>
              <a:rPr lang="zh-CN" altLang="en-US" sz="2400" dirty="0">
                <a:solidFill>
                  <a:schemeClr val="tx1">
                    <a:lumMod val="60000"/>
                    <a:lumOff val="40000"/>
                  </a:schemeClr>
                </a:solidFill>
                <a:latin typeface="Times New Roman" panose="02020603050405020304" pitchFamily="18" charset="0"/>
              </a:rPr>
              <a:t>和</a:t>
            </a:r>
            <a:r>
              <a:rPr lang="en-US" altLang="zh-CN" sz="2400" dirty="0">
                <a:solidFill>
                  <a:schemeClr val="tx1">
                    <a:lumMod val="60000"/>
                    <a:lumOff val="40000"/>
                  </a:schemeClr>
                </a:solidFill>
                <a:latin typeface="Times New Roman" panose="02020603050405020304" pitchFamily="18" charset="0"/>
              </a:rPr>
              <a:t>IRin</a:t>
            </a:r>
            <a:r>
              <a:rPr lang="zh-CN" altLang="en-US" sz="2400" dirty="0">
                <a:latin typeface="Times New Roman" panose="02020603050405020304" pitchFamily="18" charset="0"/>
              </a:rPr>
              <a:t>有效，将</a:t>
            </a:r>
            <a:r>
              <a:rPr lang="en-US" altLang="zh-CN" sz="2400" dirty="0">
                <a:latin typeface="Times New Roman" panose="02020603050405020304" pitchFamily="18" charset="0"/>
              </a:rPr>
              <a:t>MDR</a:t>
            </a:r>
            <a:r>
              <a:rPr lang="zh-CN" altLang="en-US" sz="2400" dirty="0">
                <a:latin typeface="Times New Roman" panose="02020603050405020304" pitchFamily="18" charset="0"/>
              </a:rPr>
              <a:t>的内容送至指令寄存器</a:t>
            </a:r>
            <a:r>
              <a:rPr lang="en-US" altLang="zh-CN" sz="2400" dirty="0">
                <a:latin typeface="Times New Roman" panose="02020603050405020304" pitchFamily="18" charset="0"/>
              </a:rPr>
              <a:t>IR</a:t>
            </a:r>
            <a:r>
              <a:rPr lang="zh-CN" altLang="en-US" sz="2400" dirty="0">
                <a:latin typeface="Times New Roman" panose="02020603050405020304" pitchFamily="18" charset="0"/>
              </a:rPr>
              <a:t>，记作</a:t>
            </a:r>
            <a:r>
              <a:rPr lang="en-US" altLang="zh-CN" sz="2400" dirty="0">
                <a:solidFill>
                  <a:srgbClr val="FF0000"/>
                </a:solidFill>
                <a:latin typeface="Times New Roman" panose="02020603050405020304" pitchFamily="18" charset="0"/>
              </a:rPr>
              <a:t>(MDR)→IR</a:t>
            </a:r>
            <a:r>
              <a:rPr lang="zh-CN" altLang="en-US" sz="2400" dirty="0">
                <a:latin typeface="Times New Roman" panose="02020603050405020304" pitchFamily="18" charset="0"/>
              </a:rPr>
              <a:t>。至此，指令被从主存中取出，其操作码字段开始控制</a:t>
            </a:r>
            <a:r>
              <a:rPr lang="en-US" altLang="zh-CN" sz="2400" dirty="0">
                <a:latin typeface="Times New Roman" panose="02020603050405020304" pitchFamily="18" charset="0"/>
              </a:rPr>
              <a:t>CU</a:t>
            </a:r>
            <a:r>
              <a:rPr lang="zh-CN" altLang="en-US" sz="2400" dirty="0">
                <a:latin typeface="Times New Roman" panose="02020603050405020304" pitchFamily="18" charset="0"/>
              </a:rPr>
              <a:t>。</a:t>
            </a:r>
            <a:endParaRPr lang="zh-CN" altLang="en-US" sz="2400" dirty="0">
              <a:latin typeface="Times New Roman" panose="02020603050405020304" pitchFamily="18" charset="0"/>
            </a:endParaRPr>
          </a:p>
          <a:p>
            <a:pPr eaLnBrk="1" hangingPunct="1">
              <a:spcBef>
                <a:spcPts val="1800"/>
              </a:spcBef>
            </a:pPr>
            <a:r>
              <a:rPr lang="zh-CN" altLang="en-US" sz="2400" dirty="0">
                <a:latin typeface="Times New Roman" panose="02020603050405020304" pitchFamily="18" charset="0"/>
              </a:rPr>
              <a:t>⑤使</a:t>
            </a:r>
            <a:r>
              <a:rPr lang="en-US" altLang="zh-CN" sz="2400" dirty="0">
                <a:latin typeface="Times New Roman" panose="02020603050405020304" pitchFamily="18" charset="0"/>
              </a:rPr>
              <a:t>PC</a:t>
            </a:r>
            <a:r>
              <a:rPr lang="zh-CN" altLang="en-US" sz="2400" dirty="0">
                <a:latin typeface="Times New Roman" panose="02020603050405020304" pitchFamily="18" charset="0"/>
              </a:rPr>
              <a:t>内容加</a:t>
            </a:r>
            <a:r>
              <a:rPr lang="en-US" altLang="zh-CN" sz="2400" dirty="0">
                <a:latin typeface="Times New Roman" panose="02020603050405020304" pitchFamily="18" charset="0"/>
              </a:rPr>
              <a:t>1</a:t>
            </a:r>
            <a:r>
              <a:rPr lang="zh-CN" altLang="en-US" sz="2400" dirty="0">
                <a:latin typeface="Times New Roman" panose="02020603050405020304" pitchFamily="18" charset="0"/>
              </a:rPr>
              <a:t>，记作</a:t>
            </a:r>
            <a:r>
              <a:rPr lang="en-US" altLang="zh-CN" sz="2400" dirty="0">
                <a:solidFill>
                  <a:srgbClr val="FF0000"/>
                </a:solidFill>
                <a:latin typeface="Times New Roman" panose="02020603050405020304" pitchFamily="18" charset="0"/>
              </a:rPr>
              <a:t>(PC)+1→PC</a:t>
            </a:r>
            <a:r>
              <a:rPr lang="zh-CN" altLang="en-US" sz="2400" dirty="0">
                <a:latin typeface="Times New Roman" panose="02020603050405020304" pitchFamily="18" charset="0"/>
              </a:rPr>
              <a:t>。</a:t>
            </a:r>
            <a:endParaRPr lang="zh-CN" altLang="en-US" sz="2400" dirty="0">
              <a:latin typeface="Times New Roman" panose="02020603050405020304" pitchFamily="18" charset="0"/>
            </a:endParaRPr>
          </a:p>
          <a:p>
            <a:pPr eaLnBrk="1" hangingPunct="1">
              <a:spcBef>
                <a:spcPts val="1200"/>
              </a:spcBef>
            </a:pPr>
            <a:endParaRPr lang="zh-CN" altLang="en-US" sz="2400" dirty="0">
              <a:latin typeface="Times New Roman" panose="02020603050405020304" pitchFamily="18" charset="0"/>
            </a:endParaRPr>
          </a:p>
          <a:p>
            <a:pPr eaLnBrk="1" hangingPunct="1">
              <a:spcBef>
                <a:spcPts val="1200"/>
              </a:spcBef>
            </a:pPr>
            <a:endParaRPr lang="zh-CN" altLang="en-US" sz="24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标题 1"/>
          <p:cNvSpPr>
            <a:spLocks noGrp="1"/>
          </p:cNvSpPr>
          <p:nvPr>
            <p:ph type="title"/>
          </p:nvPr>
        </p:nvSpPr>
        <p:spPr>
          <a:noFill/>
          <a:ln>
            <a:noFill/>
          </a:ln>
        </p:spPr>
        <p:txBody>
          <a:bodyPr anchor="t"/>
          <a:p>
            <a:pPr eaLnBrk="1" hangingPunct="1"/>
            <a:r>
              <a:rPr lang="zh-CN" altLang="en-US" dirty="0"/>
              <a:t>⑵取数周期</a:t>
            </a:r>
            <a:br>
              <a:rPr lang="zh-CN" altLang="en-US" dirty="0"/>
            </a:br>
            <a:endParaRPr lang="zh-CN" altLang="en-US" dirty="0"/>
          </a:p>
        </p:txBody>
      </p:sp>
      <p:sp>
        <p:nvSpPr>
          <p:cNvPr id="56322" name="内容占位符 2"/>
          <p:cNvSpPr>
            <a:spLocks noGrp="1"/>
          </p:cNvSpPr>
          <p:nvPr>
            <p:ph idx="1"/>
          </p:nvPr>
        </p:nvSpPr>
        <p:spPr>
          <a:noFill/>
          <a:ln>
            <a:noFill/>
          </a:ln>
        </p:spPr>
        <p:txBody>
          <a:bodyPr anchor="t"/>
          <a:p>
            <a:pPr eaLnBrk="1" hangingPunct="1"/>
            <a:r>
              <a:rPr lang="zh-CN" altLang="en-US" dirty="0">
                <a:latin typeface="Times New Roman" panose="02020603050405020304" pitchFamily="18" charset="0"/>
              </a:rPr>
              <a:t>完成取操作数：</a:t>
            </a:r>
            <a:r>
              <a:rPr lang="zh-CN" altLang="en-US" sz="2400" dirty="0">
                <a:latin typeface="Times New Roman" panose="02020603050405020304" pitchFamily="18" charset="0"/>
              </a:rPr>
              <a:t>被加数在主存，加数在寄存器</a:t>
            </a:r>
            <a:r>
              <a:rPr lang="en-US" altLang="zh-CN" sz="2400" dirty="0">
                <a:latin typeface="Times New Roman" panose="02020603050405020304" pitchFamily="18" charset="0"/>
              </a:rPr>
              <a:t>R1</a:t>
            </a:r>
            <a:r>
              <a:rPr lang="zh-CN" altLang="en-US" sz="2400" dirty="0">
                <a:latin typeface="Times New Roman" panose="02020603050405020304" pitchFamily="18" charset="0"/>
              </a:rPr>
              <a:t>中。</a:t>
            </a:r>
            <a:endParaRPr lang="zh-CN" altLang="en-US" sz="2400" dirty="0">
              <a:latin typeface="Times New Roman" panose="02020603050405020304" pitchFamily="18" charset="0"/>
            </a:endParaRPr>
          </a:p>
          <a:p>
            <a:pPr lvl="1" eaLnBrk="1" hangingPunct="1">
              <a:spcBef>
                <a:spcPts val="1800"/>
              </a:spcBef>
            </a:pPr>
            <a:r>
              <a:rPr lang="zh-CN" altLang="en-US" sz="2400" b="1" dirty="0">
                <a:latin typeface="Times New Roman" panose="02020603050405020304" pitchFamily="18" charset="0"/>
              </a:rPr>
              <a:t>①</a:t>
            </a:r>
            <a:r>
              <a:rPr lang="en-US" altLang="zh-CN" sz="2400" b="1" dirty="0">
                <a:solidFill>
                  <a:schemeClr val="tx1">
                    <a:lumMod val="60000"/>
                    <a:lumOff val="40000"/>
                  </a:schemeClr>
                </a:solidFill>
                <a:latin typeface="Times New Roman" panose="02020603050405020304" pitchFamily="18" charset="0"/>
              </a:rPr>
              <a:t>R0out</a:t>
            </a:r>
            <a:r>
              <a:rPr lang="zh-CN" altLang="en-US" sz="2400" b="1" dirty="0">
                <a:solidFill>
                  <a:schemeClr val="tx1">
                    <a:lumMod val="60000"/>
                    <a:lumOff val="40000"/>
                  </a:schemeClr>
                </a:solidFill>
                <a:latin typeface="Times New Roman" panose="02020603050405020304" pitchFamily="18" charset="0"/>
              </a:rPr>
              <a:t>和</a:t>
            </a:r>
            <a:r>
              <a:rPr lang="en-US" altLang="zh-CN" sz="2400" b="1" dirty="0">
                <a:solidFill>
                  <a:schemeClr val="tx1">
                    <a:lumMod val="60000"/>
                    <a:lumOff val="40000"/>
                  </a:schemeClr>
                </a:solidFill>
                <a:latin typeface="Times New Roman" panose="02020603050405020304" pitchFamily="18" charset="0"/>
              </a:rPr>
              <a:t>MARin</a:t>
            </a:r>
            <a:r>
              <a:rPr lang="zh-CN" altLang="en-US" sz="2400" b="1" dirty="0">
                <a:latin typeface="Times New Roman" panose="02020603050405020304" pitchFamily="18" charset="0"/>
              </a:rPr>
              <a:t>有效，完成将被加数地址送至</a:t>
            </a:r>
            <a:r>
              <a:rPr lang="en-US" altLang="zh-CN" sz="2400" b="1" dirty="0">
                <a:latin typeface="Times New Roman" panose="02020603050405020304" pitchFamily="18" charset="0"/>
              </a:rPr>
              <a:t>MAR</a:t>
            </a:r>
            <a:r>
              <a:rPr lang="zh-CN" altLang="en-US" sz="2400" b="1" dirty="0">
                <a:latin typeface="Times New Roman" panose="02020603050405020304" pitchFamily="18" charset="0"/>
              </a:rPr>
              <a:t>的操作，记作</a:t>
            </a:r>
            <a:r>
              <a:rPr lang="en-US" altLang="zh-CN" sz="2400" b="1" dirty="0">
                <a:solidFill>
                  <a:srgbClr val="FF0000"/>
                </a:solidFill>
                <a:latin typeface="Times New Roman" panose="02020603050405020304" pitchFamily="18" charset="0"/>
              </a:rPr>
              <a:t>(R0)→MAR</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a:p>
            <a:pPr lvl="1" eaLnBrk="1" hangingPunct="1">
              <a:spcBef>
                <a:spcPts val="1200"/>
              </a:spcBef>
            </a:pPr>
            <a:r>
              <a:rPr lang="zh-CN" altLang="en-US" sz="2400" b="1" dirty="0">
                <a:latin typeface="Times New Roman" panose="02020603050405020304" pitchFamily="18" charset="0"/>
              </a:rPr>
              <a:t>②向主存发读命令，记作</a:t>
            </a:r>
            <a:r>
              <a:rPr lang="en-US" altLang="zh-CN" sz="2400" b="1" dirty="0">
                <a:solidFill>
                  <a:srgbClr val="FF0000"/>
                </a:solidFill>
                <a:latin typeface="Times New Roman" panose="02020603050405020304" pitchFamily="18" charset="0"/>
              </a:rPr>
              <a:t>Read</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a:p>
            <a:pPr lvl="1" eaLnBrk="1" latinLnBrk="0" hangingPunct="1">
              <a:spcBef>
                <a:spcPts val="1200"/>
              </a:spcBef>
            </a:pPr>
            <a:r>
              <a:rPr lang="zh-CN" altLang="en-US" sz="2400" b="1" dirty="0">
                <a:latin typeface="Times New Roman" panose="02020603050405020304" pitchFamily="18" charset="0"/>
              </a:rPr>
              <a:t>③存储器通过数据总线将</a:t>
            </a:r>
            <a:r>
              <a:rPr lang="en-US" altLang="zh-CN" sz="2400" b="1" dirty="0">
                <a:latin typeface="Times New Roman" panose="02020603050405020304" pitchFamily="18" charset="0"/>
              </a:rPr>
              <a:t>MAR</a:t>
            </a:r>
            <a:r>
              <a:rPr lang="zh-CN" altLang="en-US" sz="2400" b="1" dirty="0">
                <a:latin typeface="Times New Roman" panose="02020603050405020304" pitchFamily="18" charset="0"/>
              </a:rPr>
              <a:t>所指单元的内容（数据）送至</a:t>
            </a:r>
            <a:r>
              <a:rPr lang="en-US" altLang="zh-CN" sz="2400" b="1" dirty="0">
                <a:latin typeface="Times New Roman" panose="02020603050405020304" pitchFamily="18" charset="0"/>
              </a:rPr>
              <a:t>MDR</a:t>
            </a:r>
            <a:r>
              <a:rPr lang="zh-CN" altLang="en-US" sz="2400" b="1" dirty="0">
                <a:latin typeface="Times New Roman" panose="02020603050405020304" pitchFamily="18" charset="0"/>
              </a:rPr>
              <a:t>，同时</a:t>
            </a:r>
            <a:r>
              <a:rPr lang="en-US" altLang="zh-CN" sz="2400" b="1" dirty="0">
                <a:solidFill>
                  <a:schemeClr val="tx1">
                    <a:lumMod val="60000"/>
                    <a:lumOff val="40000"/>
                  </a:schemeClr>
                </a:solidFill>
                <a:latin typeface="Times New Roman" panose="02020603050405020304" pitchFamily="18" charset="0"/>
              </a:rPr>
              <a:t>MDRout</a:t>
            </a:r>
            <a:r>
              <a:rPr lang="zh-CN" altLang="en-US" sz="2400" b="1" dirty="0">
                <a:solidFill>
                  <a:schemeClr val="tx1">
                    <a:lumMod val="60000"/>
                    <a:lumOff val="40000"/>
                  </a:schemeClr>
                </a:solidFill>
                <a:latin typeface="Times New Roman" panose="02020603050405020304" pitchFamily="18" charset="0"/>
              </a:rPr>
              <a:t>和</a:t>
            </a:r>
            <a:r>
              <a:rPr lang="en-US" altLang="zh-CN" sz="2400" b="1" dirty="0">
                <a:solidFill>
                  <a:schemeClr val="tx1">
                    <a:lumMod val="60000"/>
                    <a:lumOff val="40000"/>
                  </a:schemeClr>
                </a:solidFill>
                <a:latin typeface="Times New Roman" panose="02020603050405020304" pitchFamily="18" charset="0"/>
              </a:rPr>
              <a:t>Yin</a:t>
            </a:r>
            <a:r>
              <a:rPr lang="zh-CN" altLang="en-US" sz="2400" b="1" dirty="0">
                <a:latin typeface="Times New Roman" panose="02020603050405020304" pitchFamily="18" charset="0"/>
              </a:rPr>
              <a:t>有效，记作：</a:t>
            </a:r>
            <a:endParaRPr lang="zh-CN" altLang="en-US" sz="2400" b="1" dirty="0">
              <a:latin typeface="Times New Roman" panose="02020603050405020304" pitchFamily="18" charset="0"/>
            </a:endParaRPr>
          </a:p>
          <a:p>
            <a:pPr lvl="2" eaLnBrk="1" latinLnBrk="0" hangingPunct="1">
              <a:spcBef>
                <a:spcPts val="1200"/>
              </a:spcBef>
            </a:pPr>
            <a:r>
              <a:rPr lang="en-US" altLang="zh-CN" sz="2055" b="1" dirty="0">
                <a:solidFill>
                  <a:srgbClr val="FF0000"/>
                </a:solidFill>
                <a:latin typeface="Times New Roman" panose="02020603050405020304" pitchFamily="18" charset="0"/>
              </a:rPr>
              <a:t>M(MAR)→MDR→Y</a:t>
            </a:r>
            <a:r>
              <a:rPr lang="zh-CN" altLang="en-US" sz="2055" b="1" dirty="0">
                <a:latin typeface="Times New Roman" panose="02020603050405020304" pitchFamily="18" charset="0"/>
              </a:rPr>
              <a:t>；</a:t>
            </a:r>
            <a:endParaRPr lang="zh-CN" altLang="en-US" b="1" dirty="0">
              <a:latin typeface="Times New Roman" panose="02020603050405020304" pitchFamily="18" charset="0"/>
            </a:endParaRPr>
          </a:p>
          <a:p>
            <a:pPr eaLnBrk="1" hangingPunct="1"/>
            <a:endParaRPr lang="zh-CN" altLang="en-US" b="1"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标题 1"/>
          <p:cNvSpPr>
            <a:spLocks noGrp="1"/>
          </p:cNvSpPr>
          <p:nvPr>
            <p:ph type="title"/>
          </p:nvPr>
        </p:nvSpPr>
        <p:spPr>
          <a:noFill/>
          <a:ln>
            <a:noFill/>
          </a:ln>
        </p:spPr>
        <p:txBody>
          <a:bodyPr anchor="t"/>
          <a:p>
            <a:pPr eaLnBrk="1" hangingPunct="1"/>
            <a:r>
              <a:rPr lang="zh-CN" altLang="en-US" dirty="0">
                <a:latin typeface="Times New Roman" panose="02020603050405020304" pitchFamily="18" charset="0"/>
              </a:rPr>
              <a:t>⑶执行周期</a:t>
            </a:r>
            <a:br>
              <a:rPr lang="zh-CN" altLang="en-US" dirty="0">
                <a:latin typeface="Times New Roman" panose="02020603050405020304" pitchFamily="18" charset="0"/>
              </a:rPr>
            </a:br>
            <a:endParaRPr lang="zh-CN" altLang="en-US" dirty="0">
              <a:latin typeface="Times New Roman" panose="02020603050405020304" pitchFamily="18" charset="0"/>
              <a:ea typeface="Times New Roman" panose="02020603050405020304" pitchFamily="18" charset="0"/>
            </a:endParaRPr>
          </a:p>
        </p:txBody>
      </p:sp>
      <p:sp>
        <p:nvSpPr>
          <p:cNvPr id="57346" name="内容占位符 2"/>
          <p:cNvSpPr>
            <a:spLocks noGrp="1"/>
          </p:cNvSpPr>
          <p:nvPr>
            <p:ph idx="1"/>
          </p:nvPr>
        </p:nvSpPr>
        <p:spPr>
          <a:noFill/>
          <a:ln>
            <a:noFill/>
          </a:ln>
        </p:spPr>
        <p:txBody>
          <a:bodyPr anchor="t"/>
          <a:p>
            <a:pPr eaLnBrk="1" hangingPunct="1"/>
            <a:r>
              <a:rPr lang="zh-CN" altLang="en-US" dirty="0">
                <a:latin typeface="Times New Roman" panose="02020603050405020304" pitchFamily="18" charset="0"/>
              </a:rPr>
              <a:t>完成加法运算的任务，并将结果写回主存。</a:t>
            </a:r>
            <a:endParaRPr lang="zh-CN" altLang="en-US" dirty="0">
              <a:latin typeface="Times New Roman" panose="02020603050405020304" pitchFamily="18" charset="0"/>
            </a:endParaRPr>
          </a:p>
          <a:p>
            <a:pPr lvl="1" eaLnBrk="1" hangingPunct="1">
              <a:spcBef>
                <a:spcPts val="1800"/>
              </a:spcBef>
            </a:pPr>
            <a:r>
              <a:rPr lang="zh-CN" altLang="en-US" sz="2400" b="1" dirty="0">
                <a:latin typeface="Times New Roman" panose="02020603050405020304" pitchFamily="18" charset="0"/>
              </a:rPr>
              <a:t>①</a:t>
            </a:r>
            <a:r>
              <a:rPr lang="en-US" altLang="zh-CN" sz="2400" b="1" dirty="0">
                <a:solidFill>
                  <a:schemeClr val="tx1">
                    <a:lumMod val="60000"/>
                    <a:lumOff val="40000"/>
                  </a:schemeClr>
                </a:solidFill>
                <a:latin typeface="Times New Roman" panose="02020603050405020304" pitchFamily="18" charset="0"/>
              </a:rPr>
              <a:t>R1out</a:t>
            </a:r>
            <a:r>
              <a:rPr lang="zh-CN" altLang="en-US" sz="2400" b="1" dirty="0">
                <a:solidFill>
                  <a:schemeClr val="tx1">
                    <a:lumMod val="60000"/>
                    <a:lumOff val="40000"/>
                  </a:schemeClr>
                </a:solidFill>
                <a:latin typeface="Times New Roman" panose="02020603050405020304" pitchFamily="18" charset="0"/>
              </a:rPr>
              <a:t>和</a:t>
            </a:r>
            <a:r>
              <a:rPr lang="en-US" altLang="zh-CN" sz="2400" b="1" dirty="0">
                <a:solidFill>
                  <a:schemeClr val="tx1">
                    <a:lumMod val="60000"/>
                    <a:lumOff val="40000"/>
                  </a:schemeClr>
                </a:solidFill>
                <a:latin typeface="Times New Roman" panose="02020603050405020304" pitchFamily="18" charset="0"/>
              </a:rPr>
              <a:t>ALUin</a:t>
            </a:r>
            <a:r>
              <a:rPr lang="zh-CN" altLang="en-US" sz="2400" b="1" dirty="0">
                <a:latin typeface="Times New Roman" panose="02020603050405020304" pitchFamily="18" charset="0"/>
              </a:rPr>
              <a:t>有效，同时</a:t>
            </a:r>
            <a:r>
              <a:rPr lang="en-US" altLang="zh-CN" sz="2400" b="1" dirty="0">
                <a:latin typeface="Times New Roman" panose="02020603050405020304" pitchFamily="18" charset="0"/>
              </a:rPr>
              <a:t>CU</a:t>
            </a:r>
            <a:r>
              <a:rPr lang="zh-CN" altLang="en-US" sz="2400" b="1" dirty="0">
                <a:latin typeface="Times New Roman" panose="02020603050405020304" pitchFamily="18" charset="0"/>
              </a:rPr>
              <a:t>向</a:t>
            </a:r>
            <a:r>
              <a:rPr lang="en-US" altLang="zh-CN" sz="2400" b="1" dirty="0">
                <a:latin typeface="Times New Roman" panose="02020603050405020304" pitchFamily="18" charset="0"/>
              </a:rPr>
              <a:t>ALU</a:t>
            </a:r>
            <a:r>
              <a:rPr lang="zh-CN" altLang="en-US" sz="2400" b="1" dirty="0">
                <a:latin typeface="Times New Roman" panose="02020603050405020304" pitchFamily="18" charset="0"/>
              </a:rPr>
              <a:t>发“</a:t>
            </a:r>
            <a:r>
              <a:rPr lang="en-US" altLang="zh-CN" sz="2400" b="1" dirty="0">
                <a:solidFill>
                  <a:schemeClr val="tx1">
                    <a:lumMod val="60000"/>
                    <a:lumOff val="40000"/>
                  </a:schemeClr>
                </a:solidFill>
                <a:latin typeface="Times New Roman" panose="02020603050405020304" pitchFamily="18" charset="0"/>
              </a:rPr>
              <a:t>ADD</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控制信号，使</a:t>
            </a:r>
            <a:r>
              <a:rPr lang="en-US" altLang="zh-CN" sz="2400" b="1" dirty="0">
                <a:latin typeface="Times New Roman" panose="02020603050405020304" pitchFamily="18" charset="0"/>
              </a:rPr>
              <a:t>R1</a:t>
            </a:r>
            <a:r>
              <a:rPr lang="zh-CN" altLang="en-US" sz="2400" b="1" dirty="0">
                <a:latin typeface="Times New Roman" panose="02020603050405020304" pitchFamily="18" charset="0"/>
              </a:rPr>
              <a:t>的内容和</a:t>
            </a:r>
            <a:r>
              <a:rPr lang="en-US" altLang="zh-CN" sz="2400" b="1" dirty="0">
                <a:latin typeface="Times New Roman" panose="02020603050405020304" pitchFamily="18" charset="0"/>
              </a:rPr>
              <a:t>Y</a:t>
            </a:r>
            <a:r>
              <a:rPr lang="zh-CN" altLang="en-US" sz="2400" b="1" dirty="0">
                <a:latin typeface="Times New Roman" panose="02020603050405020304" pitchFamily="18" charset="0"/>
              </a:rPr>
              <a:t>的内容相加，结果送寄存器</a:t>
            </a:r>
            <a:r>
              <a:rPr lang="en-US" altLang="zh-CN" sz="2400" b="1" dirty="0">
                <a:latin typeface="Times New Roman" panose="02020603050405020304" pitchFamily="18" charset="0"/>
              </a:rPr>
              <a:t>Z</a:t>
            </a:r>
            <a:r>
              <a:rPr lang="zh-CN" altLang="en-US" sz="2400" b="1" dirty="0">
                <a:latin typeface="Times New Roman" panose="02020603050405020304" pitchFamily="18" charset="0"/>
              </a:rPr>
              <a:t>，记作</a:t>
            </a:r>
            <a:r>
              <a:rPr lang="en-US" altLang="zh-CN" sz="2400" b="1" dirty="0">
                <a:solidFill>
                  <a:srgbClr val="FF0000"/>
                </a:solidFill>
                <a:latin typeface="Times New Roman" panose="02020603050405020304" pitchFamily="18" charset="0"/>
              </a:rPr>
              <a:t>(R1)+Y→Z</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a:p>
            <a:pPr lvl="1" eaLnBrk="1" hangingPunct="1">
              <a:spcBef>
                <a:spcPts val="1200"/>
              </a:spcBef>
            </a:pPr>
            <a:r>
              <a:rPr lang="zh-CN" altLang="en-US" sz="2400" b="1" dirty="0">
                <a:latin typeface="Times New Roman" panose="02020603050405020304" pitchFamily="18" charset="0"/>
              </a:rPr>
              <a:t>②</a:t>
            </a:r>
            <a:r>
              <a:rPr lang="en-US" altLang="zh-CN" sz="2400" b="1" dirty="0">
                <a:solidFill>
                  <a:schemeClr val="tx1">
                    <a:lumMod val="60000"/>
                    <a:lumOff val="40000"/>
                  </a:schemeClr>
                </a:solidFill>
                <a:latin typeface="Times New Roman" panose="02020603050405020304" pitchFamily="18" charset="0"/>
              </a:rPr>
              <a:t>Zout</a:t>
            </a:r>
            <a:r>
              <a:rPr lang="zh-CN" altLang="en-US" sz="2400" b="1" dirty="0">
                <a:solidFill>
                  <a:schemeClr val="tx1">
                    <a:lumMod val="60000"/>
                    <a:lumOff val="40000"/>
                  </a:schemeClr>
                </a:solidFill>
                <a:latin typeface="Times New Roman" panose="02020603050405020304" pitchFamily="18" charset="0"/>
              </a:rPr>
              <a:t>和</a:t>
            </a:r>
            <a:r>
              <a:rPr lang="en-US" altLang="zh-CN" sz="2400" b="1" dirty="0">
                <a:solidFill>
                  <a:schemeClr val="tx1">
                    <a:lumMod val="60000"/>
                    <a:lumOff val="40000"/>
                  </a:schemeClr>
                </a:solidFill>
                <a:latin typeface="Times New Roman" panose="02020603050405020304" pitchFamily="18" charset="0"/>
              </a:rPr>
              <a:t>MDRin</a:t>
            </a:r>
            <a:r>
              <a:rPr lang="zh-CN" altLang="en-US" sz="2400" b="1" dirty="0">
                <a:latin typeface="Times New Roman" panose="02020603050405020304" pitchFamily="18" charset="0"/>
              </a:rPr>
              <a:t>有效，将运算结果送寄存器</a:t>
            </a:r>
            <a:r>
              <a:rPr lang="en-US" altLang="zh-CN" sz="2400" b="1" dirty="0">
                <a:latin typeface="Times New Roman" panose="02020603050405020304" pitchFamily="18" charset="0"/>
              </a:rPr>
              <a:t>MDR</a:t>
            </a:r>
            <a:r>
              <a:rPr lang="zh-CN" altLang="en-US" sz="2400" b="1" dirty="0">
                <a:latin typeface="Times New Roman" panose="02020603050405020304" pitchFamily="18" charset="0"/>
              </a:rPr>
              <a:t>，记作</a:t>
            </a:r>
            <a:r>
              <a:rPr lang="en-US" altLang="zh-CN" sz="2400" b="1" dirty="0">
                <a:solidFill>
                  <a:srgbClr val="FF0000"/>
                </a:solidFill>
                <a:latin typeface="Times New Roman" panose="02020603050405020304" pitchFamily="18" charset="0"/>
              </a:rPr>
              <a:t>(Z)→MDR</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a:p>
            <a:pPr lvl="1" eaLnBrk="1" hangingPunct="1">
              <a:spcBef>
                <a:spcPts val="1200"/>
              </a:spcBef>
            </a:pPr>
            <a:r>
              <a:rPr lang="zh-CN" altLang="en-US" sz="2400" b="1" dirty="0">
                <a:latin typeface="Times New Roman" panose="02020603050405020304" pitchFamily="18" charset="0"/>
              </a:rPr>
              <a:t>③向主存发写命令，记作</a:t>
            </a:r>
            <a:r>
              <a:rPr lang="en-US" altLang="zh-CN" sz="2400" b="1" dirty="0">
                <a:solidFill>
                  <a:srgbClr val="FF0000"/>
                </a:solidFill>
                <a:latin typeface="Times New Roman" panose="02020603050405020304" pitchFamily="18" charset="0"/>
              </a:rPr>
              <a:t>Write</a:t>
            </a:r>
            <a:r>
              <a:rPr lang="zh-CN" altLang="en-US" sz="2400" b="1" dirty="0">
                <a:latin typeface="Times New Roman" panose="02020603050405020304" pitchFamily="18" charset="0"/>
              </a:rPr>
              <a:t>。</a:t>
            </a:r>
            <a:endParaRPr lang="zh-CN" altLang="en-US" b="1" dirty="0">
              <a:latin typeface="Times New Roman" panose="02020603050405020304" pitchFamily="18" charset="0"/>
            </a:endParaRPr>
          </a:p>
          <a:p>
            <a:pPr eaLnBrk="1" hangingPunct="1"/>
            <a:endParaRPr lang="zh-CN" altLang="en-US" b="1"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2.</a:t>
            </a:r>
            <a:r>
              <a:rPr lang="zh-CN" altLang="en-US" dirty="0">
                <a:latin typeface="Times New Roman" panose="02020603050405020304" pitchFamily="18" charset="0"/>
              </a:rPr>
              <a:t>转移指令</a:t>
            </a:r>
            <a:r>
              <a:rPr lang="en-US" altLang="zh-CN" dirty="0">
                <a:latin typeface="Times New Roman" panose="02020603050405020304" pitchFamily="18" charset="0"/>
              </a:rPr>
              <a:t>JCA</a:t>
            </a:r>
            <a:endParaRPr lang="zh-CN" altLang="en-US" dirty="0">
              <a:latin typeface="Times New Roman" panose="02020603050405020304" pitchFamily="18" charset="0"/>
              <a:ea typeface="Times New Roman" panose="02020603050405020304" pitchFamily="18" charset="0"/>
            </a:endParaRPr>
          </a:p>
        </p:txBody>
      </p:sp>
      <p:sp>
        <p:nvSpPr>
          <p:cNvPr id="3" name="内容占位符 2"/>
          <p:cNvSpPr>
            <a:spLocks noGrp="1"/>
          </p:cNvSpPr>
          <p:nvPr>
            <p:ph idx="1"/>
          </p:nvPr>
        </p:nvSpPr>
        <p:spPr/>
        <p:txBody>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v"/>
              <a:defRPr/>
            </a:pPr>
            <a:r>
              <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功能：</a:t>
            </a:r>
            <a:endPar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R="0" lvl="1" algn="l" rtl="0" eaLnBrk="1" fontAlgn="base" latinLnBrk="0" hangingPunct="1">
              <a:lnSpc>
                <a:spcPct val="100000"/>
              </a:lnSpc>
              <a:spcBef>
                <a:spcPts val="1800"/>
              </a:spcBef>
              <a:buSzTx/>
              <a:buFont typeface="Wingdings" panose="05000000000000000000" pitchFamily="2" charset="2"/>
              <a:buChar char="§"/>
            </a:pPr>
            <a:r>
              <a:rPr kumimoji="0" lang="zh-CN" altLang="en-US" sz="2400" b="1" i="0" u="none" strike="noStrike" kern="0" cap="none" spc="0" normalizeH="0" baseline="0" dirty="0">
                <a:latin typeface="Times New Roman" panose="02020603050405020304" pitchFamily="18" charset="0"/>
                <a:ea typeface="+mn-ea"/>
                <a:cs typeface="+mn-ea"/>
              </a:rPr>
              <a:t>若</a:t>
            </a:r>
            <a:r>
              <a:rPr kumimoji="0" lang="zh-CN" altLang="en-US" sz="2400" b="1" i="0" u="none" strike="noStrike" kern="0" cap="none" spc="0" normalizeH="0" baseline="0" dirty="0">
                <a:latin typeface="Times New Roman" panose="02020603050405020304" pitchFamily="18" charset="0"/>
                <a:ea typeface="+mn-ea"/>
                <a:cs typeface="+mn-ea"/>
              </a:rPr>
              <a:t>上次运算结果有进位（C=1）：转移；</a:t>
            </a:r>
            <a:endParaRPr kumimoji="0" lang="zh-CN" altLang="en-US" sz="2400" b="1" i="0" u="none" strike="noStrike" kern="0" cap="none" spc="0" normalizeH="0" baseline="0" dirty="0">
              <a:latin typeface="Times New Roman" panose="02020603050405020304" pitchFamily="18" charset="0"/>
              <a:ea typeface="+mn-ea"/>
              <a:cs typeface="+mn-ea"/>
            </a:endParaRPr>
          </a:p>
          <a:p>
            <a:pPr marR="0" lvl="1" algn="l" rtl="0" eaLnBrk="1" fontAlgn="base" latinLnBrk="0" hangingPunct="1">
              <a:lnSpc>
                <a:spcPct val="100000"/>
              </a:lnSpc>
              <a:spcBef>
                <a:spcPts val="1800"/>
              </a:spcBef>
              <a:buSzTx/>
              <a:buFont typeface="Wingdings" panose="05000000000000000000" pitchFamily="2" charset="2"/>
              <a:buChar char="§"/>
            </a:pPr>
            <a:r>
              <a:rPr kumimoji="0" lang="zh-CN" altLang="en-US" sz="2400" b="1" i="0" u="none" strike="noStrike" kern="0" cap="none" spc="0" normalizeH="0" baseline="0" dirty="0">
                <a:latin typeface="Times New Roman" panose="02020603050405020304" pitchFamily="18" charset="0"/>
                <a:ea typeface="+mn-ea"/>
                <a:cs typeface="+mn-ea"/>
              </a:rPr>
              <a:t>若上次运算结果无进位（C=0）：顺序执行下一条指令。</a:t>
            </a:r>
            <a:endParaRPr kumimoji="0" lang="zh-CN" altLang="en-US" sz="2400" b="1" i="0" u="none" strike="noStrike" kern="0" cap="none" spc="0" normalizeH="0" baseline="0" dirty="0">
              <a:latin typeface="Times New Roman" panose="02020603050405020304" pitchFamily="18" charset="0"/>
              <a:ea typeface="+mn-ea"/>
              <a:cs typeface="+mn-ea"/>
            </a:endParaRPr>
          </a:p>
          <a:p>
            <a:pPr marL="288290" marR="0" lvl="0" indent="-342900" algn="l" defTabSz="914400" rtl="0" eaLnBrk="1" fontAlgn="base" latinLnBrk="0" hangingPunct="1">
              <a:lnSpc>
                <a:spcPct val="100000"/>
              </a:lnSpc>
              <a:spcBef>
                <a:spcPts val="1800"/>
              </a:spcBef>
              <a:spcAft>
                <a:spcPct val="0"/>
              </a:spcAft>
              <a:buClr>
                <a:schemeClr val="hlink"/>
              </a:buClr>
              <a:buSzTx/>
              <a:buFont typeface="Wingdings" panose="05000000000000000000" pitchFamily="2" charset="2"/>
              <a:buChar char="v"/>
              <a:defRPr/>
            </a:pPr>
            <a:r>
              <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⑴取指周期</a:t>
            </a:r>
            <a:endPar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L="742950" marR="0" lvl="1" indent="-285750" algn="l" rtl="0" eaLnBrk="1" fontAlgn="base" latinLnBrk="0" hangingPunct="1">
              <a:lnSpc>
                <a:spcPct val="100000"/>
              </a:lnSpc>
              <a:spcBef>
                <a:spcPts val="1800"/>
              </a:spcBef>
              <a:buClr>
                <a:schemeClr val="accent1"/>
              </a:buClr>
              <a:buSzTx/>
              <a:buFont typeface="Wingdings" panose="05000000000000000000" pitchFamily="2" charset="2"/>
              <a:buChar char="§"/>
            </a:pPr>
            <a:r>
              <a:rPr kumimoji="0" lang="zh-CN" altLang="en-US" sz="2400" b="1" i="0" u="none" strike="noStrike" kern="0" cap="none" spc="0" normalizeH="0" baseline="0" dirty="0">
                <a:solidFill>
                  <a:schemeClr val="tx1"/>
                </a:solidFill>
                <a:latin typeface="Times New Roman" panose="02020603050405020304" pitchFamily="18" charset="0"/>
                <a:ea typeface="+mn-ea"/>
                <a:cs typeface="+mn-ea"/>
              </a:rPr>
              <a:t>与上条指令的微操作序列完全相同。</a:t>
            </a:r>
            <a:endParaRPr kumimoji="0" lang="zh-CN" altLang="en-US" sz="2400" b="1" i="0" u="none" strike="noStrike" kern="0" cap="none" spc="0" normalizeH="0" baseline="0" dirty="0">
              <a:solidFill>
                <a:schemeClr val="tx1"/>
              </a:solidFill>
              <a:latin typeface="Times New Roman" panose="02020603050405020304" pitchFamily="18" charset="0"/>
              <a:ea typeface="+mn-ea"/>
              <a:cs typeface="+mn-ea"/>
            </a:endParaRP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v"/>
              <a:defRPr/>
            </a:pPr>
            <a:endPar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v"/>
              <a:defRPr/>
            </a:pPr>
            <a:endPar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标题 1"/>
          <p:cNvSpPr>
            <a:spLocks noGrp="1"/>
          </p:cNvSpPr>
          <p:nvPr>
            <p:ph type="title"/>
          </p:nvPr>
        </p:nvSpPr>
        <p:spPr>
          <a:noFill/>
          <a:ln>
            <a:noFill/>
          </a:ln>
        </p:spPr>
        <p:txBody>
          <a:bodyPr anchor="t"/>
          <a:p>
            <a:pPr eaLnBrk="1" hangingPunct="1"/>
            <a:r>
              <a:rPr lang="zh-CN" altLang="en-US" dirty="0">
                <a:latin typeface="Times New Roman" panose="02020603050405020304" pitchFamily="18" charset="0"/>
              </a:rPr>
              <a:t>⑵执行周期</a:t>
            </a:r>
            <a:br>
              <a:rPr lang="zh-CN" altLang="en-US" dirty="0">
                <a:latin typeface="Times New Roman" panose="02020603050405020304" pitchFamily="18" charset="0"/>
              </a:rPr>
            </a:br>
            <a:endParaRPr lang="zh-CN" altLang="en-US" dirty="0">
              <a:latin typeface="Times New Roman" panose="02020603050405020304" pitchFamily="18" charset="0"/>
              <a:ea typeface="Times New Roman" panose="02020603050405020304" pitchFamily="18" charset="0"/>
            </a:endParaRPr>
          </a:p>
        </p:txBody>
      </p:sp>
      <p:sp>
        <p:nvSpPr>
          <p:cNvPr id="59394" name="内容占位符 2"/>
          <p:cNvSpPr>
            <a:spLocks noGrp="1"/>
          </p:cNvSpPr>
          <p:nvPr>
            <p:ph idx="1"/>
          </p:nvPr>
        </p:nvSpPr>
        <p:spPr>
          <a:xfrm>
            <a:off x="457200" y="1417638"/>
            <a:ext cx="8229600" cy="4708525"/>
          </a:xfrm>
          <a:noFill/>
          <a:ln>
            <a:noFill/>
          </a:ln>
        </p:spPr>
        <p:txBody>
          <a:bodyPr anchor="t"/>
          <a:p>
            <a:pPr eaLnBrk="1" hangingPunct="1"/>
            <a:r>
              <a:rPr lang="zh-CN" altLang="en-US" dirty="0">
                <a:latin typeface="Times New Roman" panose="02020603050405020304" pitchFamily="18" charset="0"/>
              </a:rPr>
              <a:t>若</a:t>
            </a:r>
            <a:r>
              <a:rPr lang="zh-CN" altLang="en-US" dirty="0">
                <a:latin typeface="Times New Roman" panose="02020603050405020304" pitchFamily="18" charset="0"/>
              </a:rPr>
              <a:t>有进位：完成</a:t>
            </a:r>
            <a:r>
              <a:rPr lang="en-US" altLang="zh-CN" dirty="0">
                <a:latin typeface="Times New Roman" panose="02020603050405020304" pitchFamily="18" charset="0"/>
              </a:rPr>
              <a:t>(PC)+A→PC</a:t>
            </a:r>
            <a:r>
              <a:rPr lang="zh-CN" altLang="en-US" dirty="0">
                <a:latin typeface="Times New Roman" panose="02020603050405020304" pitchFamily="18" charset="0"/>
              </a:rPr>
              <a:t>的操作，否则跳过</a:t>
            </a:r>
            <a:endParaRPr lang="zh-CN" altLang="en-US" dirty="0">
              <a:latin typeface="Times New Roman" panose="02020603050405020304" pitchFamily="18" charset="0"/>
            </a:endParaRPr>
          </a:p>
          <a:p>
            <a:pPr lvl="1" algn="l" eaLnBrk="1" hangingPunct="1">
              <a:spcBef>
                <a:spcPts val="1800"/>
              </a:spcBef>
              <a:buSzTx/>
            </a:pPr>
            <a:r>
              <a:rPr lang="zh-CN" altLang="en-US" sz="2400" b="1" dirty="0">
                <a:solidFill>
                  <a:schemeClr val="tx1"/>
                </a:solidFill>
                <a:latin typeface="Times New Roman" panose="02020603050405020304" pitchFamily="18" charset="0"/>
                <a:cs typeface="+mn-ea"/>
              </a:rPr>
              <a:t>①</a:t>
            </a:r>
            <a:r>
              <a:rPr lang="zh-CN" altLang="en-US" sz="2400" b="1" dirty="0">
                <a:solidFill>
                  <a:schemeClr val="tx1">
                    <a:lumMod val="60000"/>
                    <a:lumOff val="40000"/>
                  </a:schemeClr>
                </a:solidFill>
                <a:latin typeface="Times New Roman" panose="02020603050405020304" pitchFamily="18" charset="0"/>
                <a:cs typeface="+mn-ea"/>
              </a:rPr>
              <a:t>PCout和Yin</a:t>
            </a:r>
            <a:r>
              <a:rPr lang="zh-CN" altLang="en-US" sz="2400" b="1" dirty="0">
                <a:solidFill>
                  <a:schemeClr val="tx1"/>
                </a:solidFill>
                <a:latin typeface="Times New Roman" panose="02020603050405020304" pitchFamily="18" charset="0"/>
                <a:cs typeface="+mn-ea"/>
              </a:rPr>
              <a:t>有效，记作(PC)→Y（C=1）；</a:t>
            </a:r>
            <a:endParaRPr lang="zh-CN" altLang="en-US" sz="2400" b="1" dirty="0">
              <a:latin typeface="Times New Roman" panose="02020603050405020304" pitchFamily="18" charset="0"/>
              <a:cs typeface="+mn-ea"/>
            </a:endParaRPr>
          </a:p>
          <a:p>
            <a:pPr lvl="1" eaLnBrk="1" hangingPunct="1">
              <a:spcBef>
                <a:spcPts val="1200"/>
              </a:spcBef>
            </a:pPr>
            <a:r>
              <a:rPr lang="zh-CN" altLang="en-US" sz="2400" b="1" dirty="0">
                <a:latin typeface="Times New Roman" panose="02020603050405020304" pitchFamily="18" charset="0"/>
              </a:rPr>
              <a:t>②</a:t>
            </a:r>
            <a:r>
              <a:rPr lang="en-US" altLang="zh-CN" sz="2400" b="1" dirty="0">
                <a:solidFill>
                  <a:schemeClr val="tx1">
                    <a:lumMod val="60000"/>
                    <a:lumOff val="40000"/>
                  </a:schemeClr>
                </a:solidFill>
                <a:latin typeface="Times New Roman" panose="02020603050405020304" pitchFamily="18" charset="0"/>
              </a:rPr>
              <a:t>AdIRout</a:t>
            </a:r>
            <a:r>
              <a:rPr lang="zh-CN" altLang="en-US" sz="2400" b="1" dirty="0">
                <a:solidFill>
                  <a:schemeClr val="tx1">
                    <a:lumMod val="60000"/>
                    <a:lumOff val="40000"/>
                  </a:schemeClr>
                </a:solidFill>
                <a:latin typeface="Times New Roman" panose="02020603050405020304" pitchFamily="18" charset="0"/>
              </a:rPr>
              <a:t>和</a:t>
            </a:r>
            <a:r>
              <a:rPr lang="en-US" altLang="zh-CN" sz="2400" b="1" dirty="0">
                <a:solidFill>
                  <a:schemeClr val="tx1">
                    <a:lumMod val="60000"/>
                    <a:lumOff val="40000"/>
                  </a:schemeClr>
                </a:solidFill>
                <a:latin typeface="Times New Roman" panose="02020603050405020304" pitchFamily="18" charset="0"/>
              </a:rPr>
              <a:t>ALUin</a:t>
            </a:r>
            <a:r>
              <a:rPr lang="zh-CN" altLang="en-US" sz="2400" b="1" dirty="0">
                <a:latin typeface="Times New Roman" panose="02020603050405020304" pitchFamily="18" charset="0"/>
              </a:rPr>
              <a:t>有效，同时</a:t>
            </a:r>
            <a:r>
              <a:rPr lang="en-US" altLang="zh-CN" sz="2400" b="1" dirty="0">
                <a:latin typeface="Times New Roman" panose="02020603050405020304" pitchFamily="18" charset="0"/>
              </a:rPr>
              <a:t>CU</a:t>
            </a:r>
            <a:r>
              <a:rPr lang="zh-CN" altLang="en-US" sz="2400" b="1" dirty="0">
                <a:latin typeface="Times New Roman" panose="02020603050405020304" pitchFamily="18" charset="0"/>
              </a:rPr>
              <a:t>向</a:t>
            </a:r>
            <a:r>
              <a:rPr lang="en-US" altLang="zh-CN" sz="2400" b="1" dirty="0">
                <a:latin typeface="Times New Roman" panose="02020603050405020304" pitchFamily="18" charset="0"/>
              </a:rPr>
              <a:t>ALU</a:t>
            </a:r>
            <a:r>
              <a:rPr lang="zh-CN" altLang="en-US" sz="2400" b="1" dirty="0">
                <a:latin typeface="Times New Roman" panose="02020603050405020304" pitchFamily="18" charset="0"/>
              </a:rPr>
              <a:t>发“</a:t>
            </a:r>
            <a:r>
              <a:rPr lang="en-US" altLang="zh-CN" sz="2400" b="1" dirty="0">
                <a:solidFill>
                  <a:schemeClr val="tx1">
                    <a:lumMod val="60000"/>
                    <a:lumOff val="40000"/>
                  </a:schemeClr>
                </a:solidFill>
                <a:latin typeface="Times New Roman" panose="02020603050405020304" pitchFamily="18" charset="0"/>
              </a:rPr>
              <a:t>ADD</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控制信号，使</a:t>
            </a:r>
            <a:r>
              <a:rPr lang="en-US" altLang="zh-CN" sz="2400" b="1" dirty="0">
                <a:latin typeface="Times New Roman" panose="02020603050405020304" pitchFamily="18" charset="0"/>
              </a:rPr>
              <a:t>IR</a:t>
            </a:r>
            <a:r>
              <a:rPr lang="zh-CN" altLang="en-US" sz="2400" b="1" dirty="0">
                <a:latin typeface="Times New Roman" panose="02020603050405020304" pitchFamily="18" charset="0"/>
              </a:rPr>
              <a:t>寄存器中的地址码字段</a:t>
            </a:r>
            <a:r>
              <a:rPr lang="en-US" altLang="zh-CN" sz="2400" b="1" dirty="0">
                <a:latin typeface="Times New Roman" panose="02020603050405020304" pitchFamily="18" charset="0"/>
              </a:rPr>
              <a:t>A</a:t>
            </a:r>
            <a:r>
              <a:rPr lang="zh-CN" altLang="en-US" sz="2400" b="1" dirty="0">
                <a:latin typeface="Times New Roman" panose="02020603050405020304" pitchFamily="18" charset="0"/>
              </a:rPr>
              <a:t>和</a:t>
            </a:r>
            <a:r>
              <a:rPr lang="en-US" altLang="zh-CN" sz="2400" b="1" dirty="0">
                <a:latin typeface="Times New Roman" panose="02020603050405020304" pitchFamily="18" charset="0"/>
              </a:rPr>
              <a:t>Y</a:t>
            </a:r>
            <a:r>
              <a:rPr lang="zh-CN" altLang="en-US" sz="2400" b="1" dirty="0">
                <a:latin typeface="Times New Roman" panose="02020603050405020304" pitchFamily="18" charset="0"/>
              </a:rPr>
              <a:t>的内容相加，结果送寄存器</a:t>
            </a:r>
            <a:r>
              <a:rPr lang="en-US" altLang="zh-CN" sz="2400" b="1" dirty="0">
                <a:latin typeface="Times New Roman" panose="02020603050405020304" pitchFamily="18" charset="0"/>
              </a:rPr>
              <a:t>Z</a:t>
            </a:r>
            <a:r>
              <a:rPr lang="zh-CN" altLang="en-US" sz="2400" b="1" dirty="0">
                <a:latin typeface="Times New Roman" panose="02020603050405020304" pitchFamily="18" charset="0"/>
              </a:rPr>
              <a:t>，记作</a:t>
            </a:r>
            <a:r>
              <a:rPr lang="en-US" altLang="zh-CN" sz="2400" b="1" dirty="0">
                <a:solidFill>
                  <a:srgbClr val="FF0000"/>
                </a:solidFill>
                <a:latin typeface="Times New Roman" panose="02020603050405020304" pitchFamily="18" charset="0"/>
              </a:rPr>
              <a:t>Ad(IR)+Y→Z</a:t>
            </a:r>
            <a:r>
              <a:rPr lang="zh-CN" altLang="en-US" sz="2400" b="1" dirty="0">
                <a:solidFill>
                  <a:srgbClr val="FF0000"/>
                </a:solidFill>
                <a:latin typeface="Times New Roman" panose="02020603050405020304" pitchFamily="18" charset="0"/>
              </a:rPr>
              <a:t>（</a:t>
            </a:r>
            <a:r>
              <a:rPr lang="en-US" altLang="zh-CN" sz="2400" b="1" dirty="0">
                <a:solidFill>
                  <a:srgbClr val="FF0000"/>
                </a:solidFill>
                <a:latin typeface="Times New Roman" panose="02020603050405020304" pitchFamily="18" charset="0"/>
              </a:rPr>
              <a:t>C=1</a:t>
            </a:r>
            <a:r>
              <a:rPr lang="zh-CN" altLang="en-US" sz="2400" b="1" dirty="0">
                <a:solidFill>
                  <a:srgbClr val="FF0000"/>
                </a:solidFill>
                <a:latin typeface="Times New Roman" panose="02020603050405020304" pitchFamily="18" charset="0"/>
              </a:rPr>
              <a:t>）</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a:p>
            <a:pPr lvl="1" eaLnBrk="1" hangingPunct="1">
              <a:spcBef>
                <a:spcPts val="1200"/>
              </a:spcBef>
            </a:pPr>
            <a:r>
              <a:rPr lang="zh-CN" altLang="en-US" sz="2400" b="1" dirty="0">
                <a:latin typeface="Times New Roman" panose="02020603050405020304" pitchFamily="18" charset="0"/>
              </a:rPr>
              <a:t>③</a:t>
            </a:r>
            <a:r>
              <a:rPr lang="en-US" altLang="zh-CN" sz="2400" b="1" dirty="0">
                <a:solidFill>
                  <a:schemeClr val="tx1">
                    <a:lumMod val="60000"/>
                    <a:lumOff val="40000"/>
                  </a:schemeClr>
                </a:solidFill>
                <a:latin typeface="Times New Roman" panose="02020603050405020304" pitchFamily="18" charset="0"/>
              </a:rPr>
              <a:t>Zout</a:t>
            </a:r>
            <a:r>
              <a:rPr lang="zh-CN" altLang="en-US" sz="2400" b="1" dirty="0">
                <a:solidFill>
                  <a:schemeClr val="tx1">
                    <a:lumMod val="60000"/>
                    <a:lumOff val="40000"/>
                  </a:schemeClr>
                </a:solidFill>
                <a:latin typeface="Times New Roman" panose="02020603050405020304" pitchFamily="18" charset="0"/>
              </a:rPr>
              <a:t>和</a:t>
            </a:r>
            <a:r>
              <a:rPr lang="en-US" altLang="zh-CN" sz="2400" b="1" dirty="0">
                <a:solidFill>
                  <a:schemeClr val="tx1">
                    <a:lumMod val="60000"/>
                    <a:lumOff val="40000"/>
                  </a:schemeClr>
                </a:solidFill>
                <a:latin typeface="Times New Roman" panose="02020603050405020304" pitchFamily="18" charset="0"/>
              </a:rPr>
              <a:t>PCin</a:t>
            </a:r>
            <a:r>
              <a:rPr lang="zh-CN" altLang="en-US" sz="2400" b="1" dirty="0">
                <a:latin typeface="Times New Roman" panose="02020603050405020304" pitchFamily="18" charset="0"/>
              </a:rPr>
              <a:t>有效，将运算结果送寄存器</a:t>
            </a:r>
            <a:r>
              <a:rPr lang="en-US" altLang="zh-CN" sz="2400" b="1" dirty="0">
                <a:latin typeface="Times New Roman" panose="02020603050405020304" pitchFamily="18" charset="0"/>
              </a:rPr>
              <a:t>PC</a:t>
            </a:r>
            <a:r>
              <a:rPr lang="zh-CN" altLang="en-US" sz="2400" b="1" dirty="0">
                <a:latin typeface="Times New Roman" panose="02020603050405020304" pitchFamily="18" charset="0"/>
              </a:rPr>
              <a:t>，记作：</a:t>
            </a:r>
            <a:endParaRPr lang="zh-CN" altLang="en-US" sz="2400" b="1" dirty="0">
              <a:latin typeface="Times New Roman" panose="02020603050405020304" pitchFamily="18" charset="0"/>
            </a:endParaRPr>
          </a:p>
          <a:p>
            <a:pPr lvl="2" eaLnBrk="1" hangingPunct="1">
              <a:spcBef>
                <a:spcPts val="1200"/>
              </a:spcBef>
            </a:pPr>
            <a:r>
              <a:rPr lang="en-US" altLang="zh-CN" b="1" dirty="0">
                <a:solidFill>
                  <a:srgbClr val="FF0000"/>
                </a:solidFill>
                <a:latin typeface="Times New Roman" panose="02020603050405020304" pitchFamily="18" charset="0"/>
              </a:rPr>
              <a:t>(Z)→PC</a:t>
            </a:r>
            <a:r>
              <a:rPr lang="zh-CN" altLang="en-US" b="1" dirty="0">
                <a:solidFill>
                  <a:srgbClr val="FF0000"/>
                </a:solidFill>
                <a:latin typeface="Times New Roman" panose="02020603050405020304" pitchFamily="18" charset="0"/>
              </a:rPr>
              <a:t>（</a:t>
            </a:r>
            <a:r>
              <a:rPr lang="en-US" altLang="zh-CN" b="1" dirty="0">
                <a:solidFill>
                  <a:srgbClr val="FF0000"/>
                </a:solidFill>
                <a:latin typeface="Times New Roman" panose="02020603050405020304" pitchFamily="18" charset="0"/>
              </a:rPr>
              <a:t>C=1</a:t>
            </a:r>
            <a:r>
              <a:rPr lang="zh-CN" altLang="en-US" b="1" dirty="0">
                <a:solidFill>
                  <a:srgbClr val="FF0000"/>
                </a:solidFill>
                <a:latin typeface="Times New Roman" panose="02020603050405020304" pitchFamily="18" charset="0"/>
              </a:rPr>
              <a:t>）</a:t>
            </a:r>
            <a:r>
              <a:rPr lang="zh-CN" altLang="en-US" b="1" dirty="0">
                <a:latin typeface="Times New Roman" panose="02020603050405020304" pitchFamily="18" charset="0"/>
              </a:rPr>
              <a:t>。</a:t>
            </a:r>
            <a:endParaRPr lang="zh-CN" altLang="en-US" sz="2055" b="1" dirty="0">
              <a:latin typeface="Times New Roman" panose="02020603050405020304" pitchFamily="18" charset="0"/>
            </a:endParaRPr>
          </a:p>
          <a:p>
            <a:pPr eaLnBrk="1" hangingPunct="1"/>
            <a:endParaRPr lang="zh-CN" altLang="en-US" sz="2400" b="1"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标题 1"/>
          <p:cNvSpPr>
            <a:spLocks noGrp="1"/>
          </p:cNvSpPr>
          <p:nvPr>
            <p:ph type="title"/>
          </p:nvPr>
        </p:nvSpPr>
        <p:spPr>
          <a:noFill/>
          <a:ln>
            <a:noFill/>
          </a:ln>
        </p:spPr>
        <p:txBody>
          <a:bodyPr anchor="t"/>
          <a:p>
            <a:r>
              <a:rPr lang="zh-CN" altLang="en-US" dirty="0"/>
              <a:t>例：</a:t>
            </a:r>
            <a:endParaRPr lang="zh-CN" altLang="en-US" dirty="0"/>
          </a:p>
        </p:txBody>
      </p:sp>
      <p:sp>
        <p:nvSpPr>
          <p:cNvPr id="60418" name="内容占位符 2"/>
          <p:cNvSpPr>
            <a:spLocks noGrp="1"/>
          </p:cNvSpPr>
          <p:nvPr>
            <p:ph idx="1"/>
          </p:nvPr>
        </p:nvSpPr>
        <p:spPr>
          <a:xfrm>
            <a:off x="457200" y="1360488"/>
            <a:ext cx="8480425" cy="1316037"/>
          </a:xfrm>
          <a:noFill/>
          <a:ln>
            <a:noFill/>
          </a:ln>
        </p:spPr>
        <p:txBody>
          <a:bodyPr anchor="t"/>
          <a:p>
            <a:r>
              <a:rPr lang="en-US" altLang="zh-CN" dirty="0">
                <a:latin typeface="Times New Roman" panose="02020603050405020304" pitchFamily="18" charset="0"/>
              </a:rPr>
              <a:t>CPU </a:t>
            </a:r>
            <a:r>
              <a:rPr lang="zh-CN" altLang="en-US" dirty="0">
                <a:latin typeface="Times New Roman" panose="02020603050405020304" pitchFamily="18" charset="0"/>
              </a:rPr>
              <a:t>结构如图所示，其中有一个累加寄存器</a:t>
            </a:r>
            <a:r>
              <a:rPr lang="en-US" altLang="zh-CN" dirty="0">
                <a:latin typeface="Times New Roman" panose="02020603050405020304" pitchFamily="18" charset="0"/>
              </a:rPr>
              <a:t>AC </a:t>
            </a:r>
            <a:r>
              <a:rPr lang="zh-CN" altLang="en-US" dirty="0">
                <a:latin typeface="Times New Roman" panose="02020603050405020304" pitchFamily="18" charset="0"/>
              </a:rPr>
              <a:t>、一个状态条件寄存器和其他</a:t>
            </a:r>
            <a:r>
              <a:rPr lang="en-US" altLang="zh-CN" dirty="0">
                <a:latin typeface="Times New Roman" panose="02020603050405020304" pitchFamily="18" charset="0"/>
              </a:rPr>
              <a:t>4</a:t>
            </a:r>
            <a:r>
              <a:rPr lang="zh-CN" altLang="en-US" dirty="0">
                <a:latin typeface="Times New Roman" panose="02020603050405020304" pitchFamily="18" charset="0"/>
              </a:rPr>
              <a:t>个寄存器，各部件之间的连线表示数据通路，箭头表示信息传送方向。</a:t>
            </a:r>
            <a:endParaRPr lang="en-US" altLang="zh-CN" dirty="0">
              <a:latin typeface="Times New Roman" panose="02020603050405020304" pitchFamily="18" charset="0"/>
              <a:ea typeface="Times New Roman" panose="02020603050405020304" pitchFamily="18" charset="0"/>
            </a:endParaRPr>
          </a:p>
        </p:txBody>
      </p:sp>
      <p:pic>
        <p:nvPicPr>
          <p:cNvPr id="60419" name="图片 3"/>
          <p:cNvPicPr>
            <a:picLocks noChangeAspect="1"/>
          </p:cNvPicPr>
          <p:nvPr/>
        </p:nvPicPr>
        <p:blipFill>
          <a:blip r:embed="rId1"/>
          <a:stretch>
            <a:fillRect/>
          </a:stretch>
        </p:blipFill>
        <p:spPr>
          <a:xfrm>
            <a:off x="4703763" y="2874963"/>
            <a:ext cx="3970337" cy="3228975"/>
          </a:xfrm>
          <a:prstGeom prst="rect">
            <a:avLst/>
          </a:prstGeom>
          <a:noFill/>
          <a:ln w="9525">
            <a:noFill/>
          </a:ln>
        </p:spPr>
      </p:pic>
      <p:sp>
        <p:nvSpPr>
          <p:cNvPr id="5" name="矩形 4"/>
          <p:cNvSpPr/>
          <p:nvPr/>
        </p:nvSpPr>
        <p:spPr>
          <a:xfrm>
            <a:off x="147638" y="3213100"/>
            <a:ext cx="4365625" cy="2770188"/>
          </a:xfrm>
          <a:prstGeom prst="rect">
            <a:avLst/>
          </a:prstGeom>
        </p:spPr>
        <p:txBody>
          <a:bodyPr>
            <a:spAutoFit/>
          </a:bodyPr>
          <a:lstStyle/>
          <a:p>
            <a:pPr marL="742950" marR="0" lvl="1" indent="-285750" algn="l" defTabSz="914400" rtl="0" eaLnBrk="0" fontAlgn="base" latinLnBrk="0" hangingPunct="0">
              <a:lnSpc>
                <a:spcPct val="100000"/>
              </a:lnSpc>
              <a:spcBef>
                <a:spcPts val="1800"/>
              </a:spcBef>
              <a:spcAft>
                <a:spcPct val="0"/>
              </a:spcAft>
              <a:buClr>
                <a:srgbClr val="3984C9"/>
              </a:buClr>
              <a:buSzTx/>
              <a:buFont typeface="Wingdings" panose="05000000000000000000" pitchFamily="2" charset="2"/>
              <a:buChar char="§"/>
              <a:defRPr/>
            </a:pPr>
            <a:r>
              <a:rPr kumimoji="0" lang="zh-CN" altLang="en-US" sz="2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标明</a:t>
            </a:r>
            <a:r>
              <a:rPr kumimoji="0" lang="en-US" altLang="zh-CN" sz="2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r>
              <a:rPr kumimoji="0" lang="zh-CN" altLang="en-US" sz="2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个寄存器的名称。</a:t>
            </a:r>
            <a:endParaRPr kumimoji="0" lang="zh-CN" altLang="en-US" sz="2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1" indent="-285750" algn="l" defTabSz="914400" rtl="0" eaLnBrk="0" fontAlgn="base" latinLnBrk="0" hangingPunct="0">
              <a:lnSpc>
                <a:spcPct val="100000"/>
              </a:lnSpc>
              <a:spcBef>
                <a:spcPts val="1800"/>
              </a:spcBef>
              <a:spcAft>
                <a:spcPct val="0"/>
              </a:spcAft>
              <a:buClr>
                <a:srgbClr val="3984C9"/>
              </a:buClr>
              <a:buSzTx/>
              <a:buFont typeface="Wingdings" panose="05000000000000000000" pitchFamily="2" charset="2"/>
              <a:buChar char="§"/>
              <a:defRPr/>
            </a:pPr>
            <a:r>
              <a:rPr kumimoji="0" lang="zh-CN" altLang="en-US" sz="2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简述指令从主存取出送到控制器的数据通路。</a:t>
            </a:r>
            <a:endParaRPr kumimoji="0" lang="zh-CN" altLang="en-US" sz="2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1" indent="-285750" algn="l" defTabSz="914400" rtl="0" eaLnBrk="0" fontAlgn="base" latinLnBrk="0" hangingPunct="0">
              <a:lnSpc>
                <a:spcPct val="100000"/>
              </a:lnSpc>
              <a:spcBef>
                <a:spcPts val="1800"/>
              </a:spcBef>
              <a:spcAft>
                <a:spcPct val="0"/>
              </a:spcAft>
              <a:buClr>
                <a:srgbClr val="3984C9"/>
              </a:buClr>
              <a:buSzTx/>
              <a:buFont typeface="Wingdings" panose="05000000000000000000" pitchFamily="2" charset="2"/>
              <a:buChar char="§"/>
              <a:defRPr/>
            </a:pPr>
            <a:r>
              <a:rPr kumimoji="0" lang="zh-CN" altLang="en-US" sz="2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简述数据在运算器和主存之间进行存取访问的数据通路。</a:t>
            </a:r>
            <a:endParaRPr kumimoji="0" lang="zh-CN" altLang="en-US" sz="2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标题 1"/>
          <p:cNvSpPr>
            <a:spLocks noGrp="1"/>
          </p:cNvSpPr>
          <p:nvPr>
            <p:ph type="title"/>
          </p:nvPr>
        </p:nvSpPr>
        <p:spPr>
          <a:noFill/>
          <a:ln>
            <a:noFill/>
          </a:ln>
        </p:spPr>
        <p:txBody>
          <a:bodyPr anchor="t"/>
          <a:p>
            <a:r>
              <a:rPr lang="zh-CN" altLang="en-US" sz="2800" dirty="0">
                <a:latin typeface="Times New Roman" panose="02020603050405020304" pitchFamily="18" charset="0"/>
              </a:rPr>
              <a:t>解：</a:t>
            </a:r>
            <a:endParaRPr lang="zh-CN" altLang="en-US" sz="2800" dirty="0">
              <a:latin typeface="Times New Roman" panose="02020603050405020304" pitchFamily="18" charset="0"/>
              <a:ea typeface="Times New Roman" panose="02020603050405020304" pitchFamily="18" charset="0"/>
            </a:endParaRPr>
          </a:p>
        </p:txBody>
      </p:sp>
      <p:sp>
        <p:nvSpPr>
          <p:cNvPr id="61442" name="内容占位符 2"/>
          <p:cNvSpPr>
            <a:spLocks noGrp="1"/>
          </p:cNvSpPr>
          <p:nvPr>
            <p:ph idx="1"/>
          </p:nvPr>
        </p:nvSpPr>
        <p:spPr>
          <a:noFill/>
          <a:ln>
            <a:noFill/>
          </a:ln>
        </p:spPr>
        <p:txBody>
          <a:bodyPr anchor="t"/>
          <a:p>
            <a:r>
              <a:rPr lang="zh-CN" altLang="en-US" sz="2400" dirty="0">
                <a:latin typeface="Times New Roman" panose="02020603050405020304" pitchFamily="18" charset="0"/>
              </a:rPr>
              <a:t>这</a:t>
            </a:r>
            <a:r>
              <a:rPr lang="en-US" altLang="zh-CN" sz="2400" dirty="0">
                <a:latin typeface="Times New Roman" panose="02020603050405020304" pitchFamily="18" charset="0"/>
              </a:rPr>
              <a:t>4</a:t>
            </a:r>
            <a:r>
              <a:rPr lang="zh-CN" altLang="en-US" sz="2400" dirty="0">
                <a:latin typeface="Times New Roman" panose="02020603050405020304" pitchFamily="18" charset="0"/>
              </a:rPr>
              <a:t>个寄存器中，</a:t>
            </a:r>
            <a:r>
              <a:rPr lang="en-US" altLang="zh-CN" sz="2400" dirty="0">
                <a:latin typeface="Times New Roman" panose="02020603050405020304" pitchFamily="18" charset="0"/>
              </a:rPr>
              <a:t>a </a:t>
            </a:r>
            <a:r>
              <a:rPr lang="zh-CN" altLang="en-US" sz="2400" dirty="0">
                <a:latin typeface="Times New Roman" panose="02020603050405020304" pitchFamily="18" charset="0"/>
              </a:rPr>
              <a:t>为存储器数据寄存器</a:t>
            </a:r>
            <a:r>
              <a:rPr lang="en-US" altLang="zh-CN" sz="2400" dirty="0">
                <a:latin typeface="Times New Roman" panose="02020603050405020304" pitchFamily="18" charset="0"/>
              </a:rPr>
              <a:t>MDR </a:t>
            </a:r>
            <a:r>
              <a:rPr lang="zh-CN" altLang="en-US" sz="2400" dirty="0">
                <a:latin typeface="Times New Roman" panose="02020603050405020304" pitchFamily="18" charset="0"/>
              </a:rPr>
              <a:t>，</a:t>
            </a:r>
            <a:r>
              <a:rPr lang="en-US" altLang="zh-CN" sz="2400" dirty="0">
                <a:latin typeface="Times New Roman" panose="02020603050405020304" pitchFamily="18" charset="0"/>
              </a:rPr>
              <a:t>b </a:t>
            </a:r>
            <a:r>
              <a:rPr lang="zh-CN" altLang="en-US" sz="2400" dirty="0">
                <a:latin typeface="Times New Roman" panose="02020603050405020304" pitchFamily="18" charset="0"/>
              </a:rPr>
              <a:t>为指令寄存器</a:t>
            </a:r>
            <a:r>
              <a:rPr lang="en-US" altLang="zh-CN" sz="2400" dirty="0">
                <a:latin typeface="Times New Roman" panose="02020603050405020304" pitchFamily="18" charset="0"/>
              </a:rPr>
              <a:t>IR </a:t>
            </a:r>
            <a:r>
              <a:rPr lang="zh-CN" altLang="en-US" sz="2400" dirty="0">
                <a:latin typeface="Times New Roman" panose="02020603050405020304" pitchFamily="18" charset="0"/>
              </a:rPr>
              <a:t>，</a:t>
            </a:r>
            <a:r>
              <a:rPr lang="en-US" altLang="zh-CN" sz="2400" dirty="0">
                <a:latin typeface="Times New Roman" panose="02020603050405020304" pitchFamily="18" charset="0"/>
              </a:rPr>
              <a:t>c </a:t>
            </a:r>
            <a:r>
              <a:rPr lang="zh-CN" altLang="en-US" sz="2400" dirty="0">
                <a:latin typeface="Times New Roman" panose="02020603050405020304" pitchFamily="18" charset="0"/>
              </a:rPr>
              <a:t>为存储器地址寄存器</a:t>
            </a:r>
            <a:r>
              <a:rPr lang="en-US" altLang="zh-CN" sz="2400" dirty="0">
                <a:latin typeface="Times New Roman" panose="02020603050405020304" pitchFamily="18" charset="0"/>
              </a:rPr>
              <a:t>MAR </a:t>
            </a:r>
            <a:r>
              <a:rPr lang="zh-CN" altLang="en-US" sz="2400" dirty="0">
                <a:latin typeface="Times New Roman" panose="02020603050405020304" pitchFamily="18" charset="0"/>
              </a:rPr>
              <a:t>，</a:t>
            </a:r>
            <a:r>
              <a:rPr lang="en-US" altLang="zh-CN" sz="2400" dirty="0">
                <a:latin typeface="Times New Roman" panose="02020603050405020304" pitchFamily="18" charset="0"/>
              </a:rPr>
              <a:t>d </a:t>
            </a:r>
            <a:r>
              <a:rPr lang="zh-CN" altLang="en-US" sz="2400" dirty="0">
                <a:latin typeface="Times New Roman" panose="02020603050405020304" pitchFamily="18" charset="0"/>
              </a:rPr>
              <a:t>为程序计数器</a:t>
            </a:r>
            <a:r>
              <a:rPr lang="en-US" altLang="zh-CN" sz="2400" dirty="0">
                <a:latin typeface="Times New Roman" panose="02020603050405020304" pitchFamily="18" charset="0"/>
              </a:rPr>
              <a:t>PC </a:t>
            </a:r>
            <a:r>
              <a:rPr lang="zh-CN" altLang="en-US" sz="2400" dirty="0">
                <a:latin typeface="Times New Roman" panose="02020603050405020304" pitchFamily="18" charset="0"/>
              </a:rPr>
              <a:t>。</a:t>
            </a:r>
            <a:endParaRPr lang="zh-CN" altLang="en-US" sz="2400" dirty="0">
              <a:latin typeface="Times New Roman" panose="02020603050405020304" pitchFamily="18" charset="0"/>
            </a:endParaRPr>
          </a:p>
          <a:p>
            <a:pPr>
              <a:spcBef>
                <a:spcPts val="1800"/>
              </a:spcBef>
            </a:pPr>
            <a:r>
              <a:rPr lang="zh-CN" altLang="en-US" sz="2400" dirty="0">
                <a:latin typeface="Times New Roman" panose="02020603050405020304" pitchFamily="18" charset="0"/>
              </a:rPr>
              <a:t>取指令的数据通路：</a:t>
            </a:r>
            <a:endParaRPr lang="zh-CN" altLang="en-US" sz="2400" dirty="0">
              <a:latin typeface="Times New Roman" panose="02020603050405020304" pitchFamily="18" charset="0"/>
            </a:endParaRPr>
          </a:p>
          <a:p>
            <a:pPr lvl="1"/>
            <a:r>
              <a:rPr lang="en-US" altLang="zh-CN" sz="2400" dirty="0">
                <a:latin typeface="Times New Roman" panose="02020603050405020304" pitchFamily="18" charset="0"/>
              </a:rPr>
              <a:t>PC → MAR → MM → MDR → IR</a:t>
            </a:r>
            <a:endParaRPr lang="en-US" altLang="zh-CN" sz="2400" dirty="0">
              <a:latin typeface="Times New Roman" panose="02020603050405020304" pitchFamily="18" charset="0"/>
            </a:endParaRPr>
          </a:p>
          <a:p>
            <a:pPr>
              <a:spcBef>
                <a:spcPts val="1800"/>
              </a:spcBef>
            </a:pPr>
            <a:r>
              <a:rPr lang="zh-CN" altLang="en-US" sz="2400" dirty="0">
                <a:latin typeface="Times New Roman" panose="02020603050405020304" pitchFamily="18" charset="0"/>
              </a:rPr>
              <a:t>数据从主存中取出的数据通路（设数据地址为</a:t>
            </a:r>
            <a:r>
              <a:rPr lang="en-US" altLang="zh-CN" sz="2400" dirty="0">
                <a:latin typeface="Times New Roman" panose="02020603050405020304" pitchFamily="18" charset="0"/>
              </a:rPr>
              <a:t>X</a:t>
            </a:r>
            <a:r>
              <a:rPr lang="zh-CN" altLang="en-US" sz="2400" dirty="0">
                <a:latin typeface="Times New Roman" panose="02020603050405020304" pitchFamily="18" charset="0"/>
              </a:rPr>
              <a:t>）</a:t>
            </a:r>
            <a:endParaRPr lang="zh-CN" altLang="en-US" sz="2400" dirty="0">
              <a:latin typeface="Times New Roman" panose="02020603050405020304" pitchFamily="18" charset="0"/>
            </a:endParaRPr>
          </a:p>
          <a:p>
            <a:pPr lvl="1"/>
            <a:r>
              <a:rPr lang="en-US" altLang="zh-CN" sz="2400" dirty="0">
                <a:latin typeface="Times New Roman" panose="02020603050405020304" pitchFamily="18" charset="0"/>
              </a:rPr>
              <a:t>X → MAR → MM → MDR → ALU → AC</a:t>
            </a:r>
            <a:endParaRPr lang="en-US" altLang="zh-CN" sz="2400" dirty="0">
              <a:latin typeface="Times New Roman" panose="02020603050405020304" pitchFamily="18" charset="0"/>
            </a:endParaRPr>
          </a:p>
          <a:p>
            <a:pPr>
              <a:spcBef>
                <a:spcPts val="1800"/>
              </a:spcBef>
            </a:pPr>
            <a:r>
              <a:rPr lang="zh-CN" altLang="en-US" sz="2400" dirty="0">
                <a:latin typeface="Times New Roman" panose="02020603050405020304" pitchFamily="18" charset="0"/>
              </a:rPr>
              <a:t>数据存入主存中的数据通路（设数据地址为</a:t>
            </a:r>
            <a:r>
              <a:rPr lang="en-US" altLang="zh-CN" sz="2400" dirty="0">
                <a:latin typeface="Times New Roman" panose="02020603050405020304" pitchFamily="18" charset="0"/>
              </a:rPr>
              <a:t>Y</a:t>
            </a: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a:p>
            <a:pPr lvl="1"/>
            <a:r>
              <a:rPr lang="en-US" altLang="zh-CN" sz="2400" dirty="0">
                <a:latin typeface="Times New Roman" panose="02020603050405020304" pitchFamily="18" charset="0"/>
              </a:rPr>
              <a:t>Y → MAR </a:t>
            </a:r>
            <a:r>
              <a:rPr lang="zh-CN" altLang="en-US" sz="2400" dirty="0">
                <a:latin typeface="Times New Roman" panose="02020603050405020304" pitchFamily="18" charset="0"/>
              </a:rPr>
              <a:t>，</a:t>
            </a:r>
            <a:r>
              <a:rPr lang="en-US" altLang="zh-CN" sz="2400" dirty="0">
                <a:latin typeface="Times New Roman" panose="02020603050405020304" pitchFamily="18" charset="0"/>
              </a:rPr>
              <a:t>AC → MDR → MM</a:t>
            </a:r>
            <a:endParaRPr lang="zh-CN" altLang="en-US" sz="24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课堂练习</a:t>
            </a:r>
            <a:endParaRPr lang="zh-CN" altLang="en-US"/>
          </a:p>
        </p:txBody>
      </p:sp>
      <p:sp>
        <p:nvSpPr>
          <p:cNvPr id="3" name="内容占位符 2"/>
          <p:cNvSpPr>
            <a:spLocks noGrp="1"/>
          </p:cNvSpPr>
          <p:nvPr>
            <p:ph idx="1"/>
          </p:nvPr>
        </p:nvSpPr>
        <p:spPr>
          <a:xfrm>
            <a:off x="457200" y="1417955"/>
            <a:ext cx="8229600" cy="2508885"/>
          </a:xfrm>
        </p:spPr>
        <p:txBody>
          <a:bodyPr/>
          <a:p>
            <a:r>
              <a:rPr lang="zh-CN" altLang="en-US" sz="2400">
                <a:latin typeface="Times New Roman" panose="02020603050405020304" pitchFamily="18" charset="0"/>
                <a:cs typeface="Times New Roman" panose="02020603050405020304" pitchFamily="18" charset="0"/>
              </a:rPr>
              <a:t>某机主要部件如图所示 。</a:t>
            </a:r>
            <a:endParaRPr lang="zh-CN" altLang="en-US" sz="2400">
              <a:latin typeface="Times New Roman" panose="02020603050405020304" pitchFamily="18" charset="0"/>
              <a:cs typeface="Times New Roman" panose="02020603050405020304" pitchFamily="18" charset="0"/>
            </a:endParaRPr>
          </a:p>
          <a:p>
            <a:r>
              <a:rPr lang="zh-CN" altLang="en-US" sz="240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1</a:t>
            </a:r>
            <a:r>
              <a:rPr lang="zh-CN" altLang="en-US" sz="2400">
                <a:latin typeface="Times New Roman" panose="02020603050405020304" pitchFamily="18" charset="0"/>
                <a:cs typeface="Times New Roman" panose="02020603050405020304" pitchFamily="18" charset="0"/>
              </a:rPr>
              <a:t>）</a:t>
            </a:r>
            <a:r>
              <a:rPr lang="zh-CN" altLang="en-US" sz="2400">
                <a:latin typeface="Times New Roman" panose="02020603050405020304" pitchFamily="18" charset="0"/>
                <a:cs typeface="Times New Roman" panose="02020603050405020304" pitchFamily="18" charset="0"/>
              </a:rPr>
              <a:t>补充各部件间主要连接线 ，并注明数据流动方向 。</a:t>
            </a:r>
            <a:endParaRPr lang="zh-CN" altLang="en-US" sz="2400">
              <a:latin typeface="Times New Roman" panose="02020603050405020304" pitchFamily="18" charset="0"/>
              <a:cs typeface="Times New Roman" panose="02020603050405020304" pitchFamily="18" charset="0"/>
            </a:endParaRPr>
          </a:p>
          <a:p>
            <a:r>
              <a:rPr lang="zh-CN" altLang="en-US" sz="240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2</a:t>
            </a:r>
            <a:r>
              <a:rPr lang="zh-CN" altLang="en-US" sz="2400">
                <a:latin typeface="Times New Roman" panose="02020603050405020304" pitchFamily="18" charset="0"/>
                <a:cs typeface="Times New Roman" panose="02020603050405020304" pitchFamily="18" charset="0"/>
              </a:rPr>
              <a:t>）拟出指令 ADD （</a:t>
            </a:r>
            <a:r>
              <a:rPr lang="en-US" altLang="zh-CN" sz="2400">
                <a:latin typeface="Times New Roman" panose="02020603050405020304" pitchFamily="18" charset="0"/>
                <a:cs typeface="Times New Roman" panose="02020603050405020304" pitchFamily="18" charset="0"/>
              </a:rPr>
              <a:t>R1)</a:t>
            </a: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(R2)</a:t>
            </a:r>
            <a:r>
              <a:rPr lang="zh-CN" altLang="en-US" sz="2400">
                <a:latin typeface="Times New Roman" panose="02020603050405020304" pitchFamily="18" charset="0"/>
                <a:cs typeface="Times New Roman" panose="02020603050405020304" pitchFamily="18" charset="0"/>
              </a:rPr>
              <a:t>＋ 的执行流程。该指令的含义是进行加法操作 ，源操作数地址和目的操作数地址分别在寄存器 </a:t>
            </a:r>
            <a:r>
              <a:rPr lang="en-US" altLang="zh-CN" sz="2400">
                <a:latin typeface="Times New Roman" panose="02020603050405020304" pitchFamily="18" charset="0"/>
                <a:cs typeface="Times New Roman" panose="02020603050405020304" pitchFamily="18" charset="0"/>
              </a:rPr>
              <a:t>R1</a:t>
            </a:r>
            <a:r>
              <a:rPr lang="zh-CN" altLang="en-US" sz="2400">
                <a:latin typeface="Times New Roman" panose="02020603050405020304" pitchFamily="18" charset="0"/>
                <a:cs typeface="Times New Roman" panose="02020603050405020304" pitchFamily="18" charset="0"/>
              </a:rPr>
              <a:t>和</a:t>
            </a:r>
            <a:r>
              <a:rPr lang="en-US" altLang="zh-CN" sz="2400">
                <a:latin typeface="Times New Roman" panose="02020603050405020304" pitchFamily="18" charset="0"/>
                <a:cs typeface="Times New Roman" panose="02020603050405020304" pitchFamily="18" charset="0"/>
              </a:rPr>
              <a:t>R2</a:t>
            </a:r>
            <a:r>
              <a:rPr lang="zh-CN" altLang="en-US" sz="2400">
                <a:latin typeface="Times New Roman" panose="02020603050405020304" pitchFamily="18" charset="0"/>
                <a:cs typeface="Times New Roman" panose="02020603050405020304" pitchFamily="18" charset="0"/>
              </a:rPr>
              <a:t>中 ，目的操作数寻址方式为自增型寄存器间址 。</a:t>
            </a:r>
            <a:endParaRPr lang="zh-CN" altLang="en-US" sz="240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722120" y="4010025"/>
            <a:ext cx="5078095" cy="22561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6.1</a:t>
            </a:r>
            <a:r>
              <a:rPr lang="zh-CN" altLang="en-US" dirty="0">
                <a:latin typeface="Times New Roman" panose="02020603050405020304" pitchFamily="18" charset="0"/>
              </a:rPr>
              <a:t>中央处理器的功能和组成</a:t>
            </a:r>
            <a:endParaRPr lang="zh-CN" altLang="en-US" dirty="0">
              <a:latin typeface="Times New Roman" panose="02020603050405020304" pitchFamily="18" charset="0"/>
              <a:ea typeface="Times New Roman" panose="02020603050405020304" pitchFamily="18" charset="0"/>
            </a:endParaRPr>
          </a:p>
        </p:txBody>
      </p:sp>
      <p:sp>
        <p:nvSpPr>
          <p:cNvPr id="17410" name="内容占位符 2"/>
          <p:cNvSpPr>
            <a:spLocks noGrp="1"/>
          </p:cNvSpPr>
          <p:nvPr>
            <p:ph idx="1"/>
          </p:nvPr>
        </p:nvSpPr>
        <p:spPr>
          <a:xfrm>
            <a:off x="490538" y="1409700"/>
            <a:ext cx="8229600" cy="3314700"/>
          </a:xfrm>
          <a:noFill/>
          <a:ln>
            <a:noFill/>
          </a:ln>
        </p:spPr>
        <p:txBody>
          <a:bodyPr anchor="t"/>
          <a:p>
            <a:pPr eaLnBrk="1" hangingPunct="1">
              <a:spcBef>
                <a:spcPts val="1800"/>
              </a:spcBef>
            </a:pPr>
            <a:r>
              <a:rPr lang="zh-CN" altLang="en-US" dirty="0">
                <a:latin typeface="Times New Roman" panose="02020603050405020304" pitchFamily="18" charset="0"/>
              </a:rPr>
              <a:t>用计算机来解决某个问题：</a:t>
            </a:r>
            <a:endParaRPr lang="en-US" altLang="zh-CN" dirty="0">
              <a:latin typeface="Times New Roman" panose="02020603050405020304" pitchFamily="18" charset="0"/>
            </a:endParaRPr>
          </a:p>
          <a:p>
            <a:pPr lvl="1" eaLnBrk="1" hangingPunct="1">
              <a:spcBef>
                <a:spcPts val="1200"/>
              </a:spcBef>
            </a:pPr>
            <a:r>
              <a:rPr lang="zh-CN" altLang="en-US" dirty="0">
                <a:solidFill>
                  <a:srgbClr val="FF0000"/>
                </a:solidFill>
                <a:latin typeface="Times New Roman" panose="02020603050405020304" pitchFamily="18" charset="0"/>
              </a:rPr>
              <a:t>程序</a:t>
            </a:r>
            <a:r>
              <a:rPr lang="zh-CN" altLang="en-US" dirty="0">
                <a:latin typeface="Times New Roman" panose="02020603050405020304" pitchFamily="18" charset="0"/>
              </a:rPr>
              <a:t>：指令的有序集合。</a:t>
            </a:r>
            <a:endParaRPr lang="en-US" altLang="zh-CN" dirty="0">
              <a:latin typeface="Times New Roman" panose="02020603050405020304" pitchFamily="18" charset="0"/>
            </a:endParaRPr>
          </a:p>
          <a:p>
            <a:pPr lvl="1" eaLnBrk="1" hangingPunct="1">
              <a:spcBef>
                <a:spcPts val="1200"/>
              </a:spcBef>
            </a:pPr>
            <a:r>
              <a:rPr lang="zh-CN" altLang="en-US" dirty="0">
                <a:solidFill>
                  <a:srgbClr val="FF0000"/>
                </a:solidFill>
                <a:latin typeface="Times New Roman" panose="02020603050405020304" pitchFamily="18" charset="0"/>
              </a:rPr>
              <a:t>程序执行</a:t>
            </a:r>
            <a:r>
              <a:rPr lang="zh-CN" altLang="en-US" dirty="0">
                <a:latin typeface="Times New Roman" panose="02020603050405020304" pitchFamily="18" charset="0"/>
              </a:rPr>
              <a:t>：</a:t>
            </a:r>
            <a:endParaRPr lang="zh-CN" altLang="en-US" dirty="0">
              <a:latin typeface="Times New Roman" panose="02020603050405020304" pitchFamily="18" charset="0"/>
            </a:endParaRPr>
          </a:p>
          <a:p>
            <a:pPr lvl="2" eaLnBrk="1" hangingPunct="1">
              <a:spcBef>
                <a:spcPts val="1200"/>
              </a:spcBef>
            </a:pPr>
            <a:r>
              <a:rPr lang="zh-CN" altLang="en-US" dirty="0">
                <a:latin typeface="Times New Roman" panose="02020603050405020304" pitchFamily="18" charset="0"/>
              </a:rPr>
              <a:t>程序</a:t>
            </a:r>
            <a:r>
              <a:rPr lang="en-US" altLang="zh-CN" dirty="0">
                <a:latin typeface="Times New Roman" panose="02020603050405020304" pitchFamily="18" charset="0"/>
                <a:sym typeface="Wingdings" panose="05000000000000000000" pitchFamily="2" charset="2"/>
              </a:rPr>
              <a:t></a:t>
            </a:r>
            <a:r>
              <a:rPr lang="zh-CN" altLang="en-US" dirty="0">
                <a:latin typeface="Times New Roman" panose="02020603050405020304" pitchFamily="18" charset="0"/>
              </a:rPr>
              <a:t>主存，自动取指令和执行指令。</a:t>
            </a:r>
            <a:endParaRPr lang="en-US" altLang="zh-CN" dirty="0">
              <a:latin typeface="Times New Roman" panose="02020603050405020304" pitchFamily="18" charset="0"/>
            </a:endParaRPr>
          </a:p>
          <a:p>
            <a:pPr lvl="1" eaLnBrk="1" hangingPunct="1">
              <a:spcBef>
                <a:spcPts val="1200"/>
              </a:spcBef>
            </a:pPr>
            <a:r>
              <a:rPr lang="zh-CN" altLang="en-US" dirty="0">
                <a:solidFill>
                  <a:srgbClr val="FF0000"/>
                </a:solidFill>
                <a:latin typeface="Times New Roman" panose="02020603050405020304" pitchFamily="18" charset="0"/>
              </a:rPr>
              <a:t>指令流和数据流：</a:t>
            </a:r>
            <a:endParaRPr lang="zh-CN" altLang="en-US" dirty="0">
              <a:solidFill>
                <a:srgbClr val="FF0000"/>
              </a:solidFill>
              <a:latin typeface="Times New Roman" panose="02020603050405020304" pitchFamily="18" charset="0"/>
            </a:endParaRPr>
          </a:p>
          <a:p>
            <a:pPr lvl="2" eaLnBrk="1" hangingPunct="1">
              <a:spcBef>
                <a:spcPts val="1200"/>
              </a:spcBef>
            </a:pPr>
            <a:r>
              <a:rPr lang="zh-CN" altLang="en-US" dirty="0">
                <a:latin typeface="Times New Roman" panose="02020603050405020304" pitchFamily="18" charset="0"/>
              </a:rPr>
              <a:t>程序运行过程中，各部件之间流动的指令和数据。</a:t>
            </a:r>
            <a:endParaRPr lang="zh-CN" altLang="en-US" dirty="0">
              <a:latin typeface="Times New Roman" panose="02020603050405020304" pitchFamily="18" charset="0"/>
              <a:ea typeface="Times New Roman" panose="02020603050405020304" pitchFamily="18" charset="0"/>
            </a:endParaRPr>
          </a:p>
        </p:txBody>
      </p:sp>
      <p:sp>
        <p:nvSpPr>
          <p:cNvPr id="4" name="矩形 3"/>
          <p:cNvSpPr/>
          <p:nvPr/>
        </p:nvSpPr>
        <p:spPr>
          <a:xfrm>
            <a:off x="490538" y="5314950"/>
            <a:ext cx="8229600" cy="460375"/>
          </a:xfrm>
          <a:prstGeom prst="rect">
            <a:avLst/>
          </a:prstGeom>
          <a:noFill/>
          <a:ln w="19050">
            <a:solidFill>
              <a:schemeClr val="accent1"/>
            </a:solidFill>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CPU</a:t>
            </a: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：对指令流和数据流在时间与空间上实施正确的控制</a:t>
            </a:r>
            <a:endPar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解：</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683895" y="1557020"/>
            <a:ext cx="7679055" cy="41941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pitchFamily="18" charset="0"/>
                <a:cs typeface="Times New Roman" panose="02020603050405020304" pitchFamily="18" charset="0"/>
                <a:sym typeface="+mn-ea"/>
              </a:rPr>
              <a:t>指令 ADD （</a:t>
            </a:r>
            <a:r>
              <a:rPr lang="en-US" altLang="zh-CN">
                <a:latin typeface="Times New Roman" panose="02020603050405020304" pitchFamily="18" charset="0"/>
                <a:cs typeface="Times New Roman" panose="02020603050405020304" pitchFamily="18" charset="0"/>
                <a:sym typeface="+mn-ea"/>
              </a:rPr>
              <a:t>R1)</a:t>
            </a:r>
            <a:r>
              <a:rPr lang="zh-CN" altLang="en-US">
                <a:latin typeface="Times New Roman" panose="02020603050405020304" pitchFamily="18" charset="0"/>
                <a:cs typeface="Times New Roman" panose="02020603050405020304" pitchFamily="18" charset="0"/>
                <a:sym typeface="+mn-ea"/>
              </a:rPr>
              <a:t> ，</a:t>
            </a:r>
            <a:r>
              <a:rPr lang="en-US" altLang="zh-CN">
                <a:latin typeface="Times New Roman" panose="02020603050405020304" pitchFamily="18" charset="0"/>
                <a:cs typeface="Times New Roman" panose="02020603050405020304" pitchFamily="18" charset="0"/>
                <a:sym typeface="+mn-ea"/>
              </a:rPr>
              <a:t>(R2)</a:t>
            </a:r>
            <a:r>
              <a:rPr lang="zh-CN" altLang="en-US">
                <a:latin typeface="Times New Roman" panose="02020603050405020304" pitchFamily="18" charset="0"/>
                <a:cs typeface="Times New Roman" panose="02020603050405020304" pitchFamily="18" charset="0"/>
                <a:sym typeface="+mn-ea"/>
              </a:rPr>
              <a:t>＋ 的执行流程</a:t>
            </a:r>
            <a:endParaRPr lang="zh-CN" altLang="en-US"/>
          </a:p>
        </p:txBody>
      </p:sp>
      <p:sp>
        <p:nvSpPr>
          <p:cNvPr id="3" name="内容占位符 2"/>
          <p:cNvSpPr>
            <a:spLocks noGrp="1"/>
          </p:cNvSpPr>
          <p:nvPr>
            <p:ph idx="1"/>
          </p:nvPr>
        </p:nvSpPr>
        <p:spPr>
          <a:xfrm>
            <a:off x="457200" y="1287780"/>
            <a:ext cx="8229600" cy="5210175"/>
          </a:xfrm>
        </p:spPr>
        <p:txBody>
          <a:bodyPr/>
          <a:p>
            <a:pPr marL="457200" indent="-457200">
              <a:buFont typeface="+mj-ea"/>
              <a:buAutoNum type="circleNumDbPlain"/>
            </a:pPr>
            <a:r>
              <a:rPr lang="zh-CN" altLang="en-US" sz="2000">
                <a:solidFill>
                  <a:schemeClr val="tx1">
                    <a:lumMod val="60000"/>
                    <a:lumOff val="40000"/>
                  </a:schemeClr>
                </a:solidFill>
                <a:latin typeface="Times New Roman" panose="02020603050405020304" pitchFamily="18" charset="0"/>
                <a:cs typeface="Times New Roman" panose="02020603050405020304" pitchFamily="18" charset="0"/>
              </a:rPr>
              <a:t>（PC） → MAR ；取指令</a:t>
            </a:r>
            <a:endParaRPr lang="zh-CN" altLang="en-US" sz="2000">
              <a:solidFill>
                <a:schemeClr val="tx1">
                  <a:lumMod val="60000"/>
                  <a:lumOff val="40000"/>
                </a:schemeClr>
              </a:solidFill>
              <a:latin typeface="Times New Roman" panose="02020603050405020304" pitchFamily="18" charset="0"/>
              <a:cs typeface="Times New Roman" panose="02020603050405020304" pitchFamily="18" charset="0"/>
            </a:endParaRPr>
          </a:p>
          <a:p>
            <a:pPr marL="457200" indent="-457200">
              <a:buFont typeface="+mj-ea"/>
              <a:buAutoNum type="circleNumDbPlain"/>
            </a:pPr>
            <a:r>
              <a:rPr lang="zh-CN" altLang="en-US" sz="2000">
                <a:solidFill>
                  <a:schemeClr val="tx1">
                    <a:lumMod val="60000"/>
                    <a:lumOff val="40000"/>
                  </a:schemeClr>
                </a:solidFill>
                <a:latin typeface="Times New Roman" panose="02020603050405020304" pitchFamily="18" charset="0"/>
                <a:cs typeface="Times New Roman" panose="02020603050405020304" pitchFamily="18" charset="0"/>
              </a:rPr>
              <a:t> Read</a:t>
            </a:r>
            <a:endParaRPr lang="zh-CN" altLang="en-US" sz="2000">
              <a:solidFill>
                <a:schemeClr val="tx1">
                  <a:lumMod val="60000"/>
                  <a:lumOff val="40000"/>
                </a:schemeClr>
              </a:solidFill>
              <a:latin typeface="Times New Roman" panose="02020603050405020304" pitchFamily="18" charset="0"/>
              <a:cs typeface="Times New Roman" panose="02020603050405020304" pitchFamily="18" charset="0"/>
            </a:endParaRPr>
          </a:p>
          <a:p>
            <a:pPr marL="457200" indent="-457200">
              <a:buFont typeface="+mj-ea"/>
              <a:buAutoNum type="circleNumDbPlain"/>
            </a:pPr>
            <a:r>
              <a:rPr lang="zh-CN" altLang="en-US" sz="2000">
                <a:solidFill>
                  <a:schemeClr val="tx1">
                    <a:lumMod val="60000"/>
                    <a:lumOff val="40000"/>
                  </a:schemeClr>
                </a:solidFill>
                <a:latin typeface="Times New Roman" panose="02020603050405020304" pitchFamily="18" charset="0"/>
                <a:cs typeface="Times New Roman" panose="02020603050405020304" pitchFamily="18" charset="0"/>
              </a:rPr>
              <a:t> M （MAR） → MDR → IR</a:t>
            </a:r>
            <a:endParaRPr lang="zh-CN" altLang="en-US" sz="2000">
              <a:solidFill>
                <a:schemeClr val="tx1">
                  <a:lumMod val="60000"/>
                  <a:lumOff val="40000"/>
                </a:schemeClr>
              </a:solidFill>
              <a:latin typeface="Times New Roman" panose="02020603050405020304" pitchFamily="18" charset="0"/>
              <a:cs typeface="Times New Roman" panose="02020603050405020304" pitchFamily="18" charset="0"/>
            </a:endParaRPr>
          </a:p>
          <a:p>
            <a:pPr marL="457200" indent="-457200">
              <a:buFont typeface="+mj-ea"/>
              <a:buAutoNum type="circleNumDbPlain"/>
            </a:pPr>
            <a:r>
              <a:rPr lang="zh-CN" altLang="en-US" sz="2000">
                <a:latin typeface="Times New Roman" panose="02020603050405020304" pitchFamily="18" charset="0"/>
                <a:cs typeface="Times New Roman" panose="02020603050405020304" pitchFamily="18" charset="0"/>
              </a:rPr>
              <a:t>（PC）</a:t>
            </a:r>
            <a:r>
              <a:rPr lang="en-US" altLang="zh-CN" sz="2000">
                <a:latin typeface="Times New Roman" panose="02020603050405020304" pitchFamily="18" charset="0"/>
                <a:cs typeface="Times New Roman" panose="02020603050405020304" pitchFamily="18" charset="0"/>
              </a:rPr>
              <a:t>+1</a:t>
            </a:r>
            <a:r>
              <a:rPr lang="zh-CN" altLang="en-US" sz="2000">
                <a:latin typeface="Times New Roman" panose="02020603050405020304" pitchFamily="18" charset="0"/>
                <a:cs typeface="Times New Roman" panose="02020603050405020304" pitchFamily="18" charset="0"/>
              </a:rPr>
              <a:t> → PC</a:t>
            </a:r>
            <a:endParaRPr lang="zh-CN" altLang="en-US" sz="2000">
              <a:latin typeface="Times New Roman" panose="02020603050405020304" pitchFamily="18" charset="0"/>
              <a:cs typeface="Times New Roman" panose="02020603050405020304" pitchFamily="18" charset="0"/>
            </a:endParaRPr>
          </a:p>
          <a:p>
            <a:pPr marL="457200" indent="-457200">
              <a:buFont typeface="+mj-ea"/>
              <a:buAutoNum type="circleNumDbPlain"/>
            </a:pPr>
            <a:r>
              <a:rPr lang="zh-CN" altLang="en-US" sz="2000">
                <a:solidFill>
                  <a:srgbClr val="FF0000"/>
                </a:solidFill>
                <a:latin typeface="Times New Roman" panose="02020603050405020304" pitchFamily="18" charset="0"/>
                <a:cs typeface="Times New Roman" panose="02020603050405020304" pitchFamily="18" charset="0"/>
              </a:rPr>
              <a:t>（R</a:t>
            </a:r>
            <a:r>
              <a:rPr lang="en-US" altLang="zh-CN" sz="2000">
                <a:solidFill>
                  <a:srgbClr val="FF0000"/>
                </a:solidFill>
                <a:latin typeface="Times New Roman" panose="02020603050405020304" pitchFamily="18" charset="0"/>
                <a:cs typeface="Times New Roman" panose="02020603050405020304" pitchFamily="18" charset="0"/>
              </a:rPr>
              <a:t>1</a:t>
            </a:r>
            <a:r>
              <a:rPr lang="zh-CN" altLang="en-US" sz="2000">
                <a:solidFill>
                  <a:srgbClr val="FF0000"/>
                </a:solidFill>
                <a:latin typeface="Times New Roman" panose="02020603050405020304" pitchFamily="18" charset="0"/>
                <a:cs typeface="Times New Roman" panose="02020603050405020304" pitchFamily="18" charset="0"/>
              </a:rPr>
              <a:t> ） → MAR ；取被加数</a:t>
            </a:r>
            <a:endParaRPr lang="zh-CN" altLang="en-US" sz="2000">
              <a:solidFill>
                <a:srgbClr val="FF0000"/>
              </a:solidFill>
              <a:latin typeface="Times New Roman" panose="02020603050405020304" pitchFamily="18" charset="0"/>
              <a:cs typeface="Times New Roman" panose="02020603050405020304" pitchFamily="18" charset="0"/>
            </a:endParaRPr>
          </a:p>
          <a:p>
            <a:pPr marL="457200" indent="-457200">
              <a:buFont typeface="+mj-ea"/>
              <a:buAutoNum type="circleNumDbPlain"/>
            </a:pPr>
            <a:r>
              <a:rPr lang="zh-CN" altLang="en-US" sz="2000">
                <a:solidFill>
                  <a:srgbClr val="FF0000"/>
                </a:solidFill>
                <a:latin typeface="Times New Roman" panose="02020603050405020304" pitchFamily="18" charset="0"/>
                <a:cs typeface="Times New Roman" panose="02020603050405020304" pitchFamily="18" charset="0"/>
              </a:rPr>
              <a:t> Read</a:t>
            </a:r>
            <a:endParaRPr lang="zh-CN" altLang="en-US" sz="2000">
              <a:solidFill>
                <a:srgbClr val="FF0000"/>
              </a:solidFill>
              <a:latin typeface="Times New Roman" panose="02020603050405020304" pitchFamily="18" charset="0"/>
              <a:cs typeface="Times New Roman" panose="02020603050405020304" pitchFamily="18" charset="0"/>
            </a:endParaRPr>
          </a:p>
          <a:p>
            <a:pPr marL="457200" indent="-457200">
              <a:buFont typeface="+mj-ea"/>
              <a:buAutoNum type="circleNumDbPlain"/>
            </a:pPr>
            <a:r>
              <a:rPr lang="zh-CN" altLang="en-US" sz="2000">
                <a:solidFill>
                  <a:srgbClr val="FF0000"/>
                </a:solidFill>
                <a:latin typeface="Times New Roman" panose="02020603050405020304" pitchFamily="18" charset="0"/>
                <a:cs typeface="Times New Roman" panose="02020603050405020304" pitchFamily="18" charset="0"/>
              </a:rPr>
              <a:t> M （MAR） → MDR → C</a:t>
            </a:r>
            <a:endParaRPr lang="zh-CN" altLang="en-US" sz="2000">
              <a:solidFill>
                <a:srgbClr val="FF0000"/>
              </a:solidFill>
              <a:latin typeface="Times New Roman" panose="02020603050405020304" pitchFamily="18" charset="0"/>
              <a:cs typeface="Times New Roman" panose="02020603050405020304" pitchFamily="18" charset="0"/>
            </a:endParaRPr>
          </a:p>
          <a:p>
            <a:pPr marL="457200" indent="-457200">
              <a:buFont typeface="+mj-ea"/>
              <a:buAutoNum type="circleNumDbPlain"/>
            </a:pPr>
            <a:r>
              <a:rPr lang="zh-CN" altLang="en-US" sz="2000">
                <a:solidFill>
                  <a:schemeClr val="tx1">
                    <a:lumMod val="60000"/>
                    <a:lumOff val="40000"/>
                  </a:schemeClr>
                </a:solidFill>
                <a:latin typeface="Times New Roman" panose="02020603050405020304" pitchFamily="18" charset="0"/>
                <a:cs typeface="Times New Roman" panose="02020603050405020304" pitchFamily="18" charset="0"/>
              </a:rPr>
              <a:t>（R</a:t>
            </a:r>
            <a:r>
              <a:rPr lang="en-US" altLang="zh-CN" sz="2000">
                <a:solidFill>
                  <a:schemeClr val="tx1">
                    <a:lumMod val="60000"/>
                    <a:lumOff val="40000"/>
                  </a:schemeClr>
                </a:solidFill>
                <a:latin typeface="Times New Roman" panose="02020603050405020304" pitchFamily="18" charset="0"/>
                <a:cs typeface="Times New Roman" panose="02020603050405020304" pitchFamily="18" charset="0"/>
              </a:rPr>
              <a:t>2</a:t>
            </a:r>
            <a:r>
              <a:rPr lang="zh-CN" altLang="en-US" sz="2000">
                <a:solidFill>
                  <a:schemeClr val="tx1">
                    <a:lumMod val="60000"/>
                    <a:lumOff val="40000"/>
                  </a:schemeClr>
                </a:solidFill>
                <a:latin typeface="Times New Roman" panose="02020603050405020304" pitchFamily="18" charset="0"/>
                <a:cs typeface="Times New Roman" panose="02020603050405020304" pitchFamily="18" charset="0"/>
              </a:rPr>
              <a:t> ） → MAR ；取加数</a:t>
            </a:r>
            <a:endParaRPr lang="zh-CN" altLang="en-US" sz="2000">
              <a:solidFill>
                <a:schemeClr val="tx1">
                  <a:lumMod val="60000"/>
                  <a:lumOff val="40000"/>
                </a:schemeClr>
              </a:solidFill>
              <a:latin typeface="Times New Roman" panose="02020603050405020304" pitchFamily="18" charset="0"/>
              <a:cs typeface="Times New Roman" panose="02020603050405020304" pitchFamily="18" charset="0"/>
            </a:endParaRPr>
          </a:p>
          <a:p>
            <a:pPr marL="457200" indent="-457200">
              <a:buFont typeface="+mj-ea"/>
              <a:buAutoNum type="circleNumDbPlain"/>
            </a:pPr>
            <a:r>
              <a:rPr lang="zh-CN" altLang="en-US" sz="2000">
                <a:solidFill>
                  <a:schemeClr val="tx1">
                    <a:lumMod val="60000"/>
                    <a:lumOff val="40000"/>
                  </a:schemeClr>
                </a:solidFill>
                <a:latin typeface="Times New Roman" panose="02020603050405020304" pitchFamily="18" charset="0"/>
                <a:cs typeface="Times New Roman" panose="02020603050405020304" pitchFamily="18" charset="0"/>
              </a:rPr>
              <a:t> Read</a:t>
            </a:r>
            <a:endParaRPr lang="zh-CN" altLang="en-US" sz="2000">
              <a:solidFill>
                <a:schemeClr val="tx1">
                  <a:lumMod val="60000"/>
                  <a:lumOff val="40000"/>
                </a:schemeClr>
              </a:solidFill>
              <a:latin typeface="Times New Roman" panose="02020603050405020304" pitchFamily="18" charset="0"/>
              <a:cs typeface="Times New Roman" panose="02020603050405020304" pitchFamily="18" charset="0"/>
            </a:endParaRPr>
          </a:p>
          <a:p>
            <a:pPr marL="457200" indent="-457200">
              <a:buFont typeface="+mj-ea"/>
              <a:buAutoNum type="circleNumDbPlain"/>
            </a:pPr>
            <a:r>
              <a:rPr lang="zh-CN" altLang="en-US" sz="2000">
                <a:solidFill>
                  <a:schemeClr val="tx1">
                    <a:lumMod val="60000"/>
                    <a:lumOff val="40000"/>
                  </a:schemeClr>
                </a:solidFill>
                <a:latin typeface="Times New Roman" panose="02020603050405020304" pitchFamily="18" charset="0"/>
                <a:cs typeface="Times New Roman" panose="02020603050405020304" pitchFamily="18" charset="0"/>
              </a:rPr>
              <a:t> M （MAR） → MDR → D</a:t>
            </a:r>
            <a:endParaRPr lang="zh-CN" altLang="en-US" sz="2000">
              <a:solidFill>
                <a:schemeClr val="tx1">
                  <a:lumMod val="60000"/>
                  <a:lumOff val="40000"/>
                </a:schemeClr>
              </a:solidFill>
              <a:latin typeface="Times New Roman" panose="02020603050405020304" pitchFamily="18" charset="0"/>
              <a:cs typeface="Times New Roman" panose="02020603050405020304" pitchFamily="18" charset="0"/>
            </a:endParaRPr>
          </a:p>
          <a:p>
            <a:pPr marL="457200" indent="-457200">
              <a:buFont typeface="+mj-ea"/>
              <a:buAutoNum type="circleNumDbPlain"/>
            </a:pPr>
            <a:r>
              <a:rPr lang="zh-CN" altLang="en-US" sz="2000">
                <a:latin typeface="Times New Roman" panose="02020603050405020304" pitchFamily="18" charset="0"/>
                <a:cs typeface="Times New Roman" panose="02020603050405020304" pitchFamily="18" charset="0"/>
              </a:rPr>
              <a:t>（R</a:t>
            </a:r>
            <a:r>
              <a:rPr lang="en-US" altLang="zh-CN" sz="2000">
                <a:latin typeface="Times New Roman" panose="02020603050405020304" pitchFamily="18" charset="0"/>
                <a:cs typeface="Times New Roman" panose="02020603050405020304" pitchFamily="18" charset="0"/>
              </a:rPr>
              <a:t>2</a:t>
            </a:r>
            <a:r>
              <a:rPr lang="zh-CN" altLang="en-US" sz="2000">
                <a:latin typeface="Times New Roman" panose="02020603050405020304" pitchFamily="18" charset="0"/>
                <a:cs typeface="Times New Roman" panose="02020603050405020304" pitchFamily="18" charset="0"/>
              </a:rPr>
              <a:t> ） </a:t>
            </a:r>
            <a:r>
              <a:rPr lang="en-US" altLang="zh-CN" sz="2000">
                <a:latin typeface="Times New Roman" panose="02020603050405020304" pitchFamily="18" charset="0"/>
                <a:cs typeface="Times New Roman" panose="02020603050405020304" pitchFamily="18" charset="0"/>
              </a:rPr>
              <a:t>+1</a:t>
            </a:r>
            <a:r>
              <a:rPr lang="zh-CN" altLang="en-US" sz="2000">
                <a:latin typeface="Times New Roman" panose="02020603050405020304" pitchFamily="18" charset="0"/>
                <a:cs typeface="Times New Roman" panose="02020603050405020304" pitchFamily="18" charset="0"/>
              </a:rPr>
              <a:t>→ R</a:t>
            </a:r>
            <a:r>
              <a:rPr lang="en-US" altLang="zh-CN" sz="2000">
                <a:latin typeface="Times New Roman" panose="02020603050405020304" pitchFamily="18" charset="0"/>
                <a:cs typeface="Times New Roman" panose="02020603050405020304" pitchFamily="18" charset="0"/>
              </a:rPr>
              <a:t>2</a:t>
            </a:r>
            <a:r>
              <a:rPr lang="zh-CN" altLang="en-US" sz="2000">
                <a:latin typeface="Times New Roman" panose="02020603050405020304" pitchFamily="18" charset="0"/>
                <a:cs typeface="Times New Roman" panose="02020603050405020304" pitchFamily="18" charset="0"/>
              </a:rPr>
              <a:t> ；修改目的地址</a:t>
            </a:r>
            <a:endParaRPr lang="zh-CN" altLang="en-US" sz="2000">
              <a:latin typeface="Times New Roman" panose="02020603050405020304" pitchFamily="18" charset="0"/>
              <a:cs typeface="Times New Roman" panose="02020603050405020304" pitchFamily="18" charset="0"/>
            </a:endParaRPr>
          </a:p>
          <a:p>
            <a:pPr marL="457200" indent="-457200">
              <a:buFont typeface="+mj-ea"/>
              <a:buAutoNum type="circleNumDbPlain"/>
            </a:pPr>
            <a:r>
              <a:rPr lang="zh-CN" altLang="en-US" sz="2000">
                <a:solidFill>
                  <a:srgbClr val="FF0000"/>
                </a:solidFill>
                <a:latin typeface="Times New Roman" panose="02020603050405020304" pitchFamily="18" charset="0"/>
                <a:cs typeface="Times New Roman" panose="02020603050405020304" pitchFamily="18" charset="0"/>
              </a:rPr>
              <a:t>（C）</a:t>
            </a:r>
            <a:r>
              <a:rPr lang="en-US" altLang="zh-CN" sz="2000">
                <a:solidFill>
                  <a:srgbClr val="FF0000"/>
                </a:solidFill>
                <a:latin typeface="Times New Roman" panose="02020603050405020304" pitchFamily="18" charset="0"/>
                <a:cs typeface="Times New Roman" panose="02020603050405020304" pitchFamily="18" charset="0"/>
              </a:rPr>
              <a:t>+</a:t>
            </a:r>
            <a:r>
              <a:rPr lang="zh-CN" altLang="en-US" sz="2000">
                <a:solidFill>
                  <a:srgbClr val="FF0000"/>
                </a:solidFill>
                <a:latin typeface="Times New Roman" panose="02020603050405020304" pitchFamily="18" charset="0"/>
                <a:cs typeface="Times New Roman" panose="02020603050405020304" pitchFamily="18" charset="0"/>
              </a:rPr>
              <a:t> （D） → MDR ；求和并保存结果</a:t>
            </a:r>
            <a:endParaRPr lang="zh-CN" altLang="en-US" sz="2000">
              <a:solidFill>
                <a:srgbClr val="FF0000"/>
              </a:solidFill>
              <a:latin typeface="Times New Roman" panose="02020603050405020304" pitchFamily="18" charset="0"/>
              <a:cs typeface="Times New Roman" panose="02020603050405020304" pitchFamily="18" charset="0"/>
            </a:endParaRPr>
          </a:p>
          <a:p>
            <a:pPr marL="457200" indent="-457200">
              <a:buFont typeface="+mj-ea"/>
              <a:buAutoNum type="circleNumDbPlain"/>
            </a:pPr>
            <a:r>
              <a:rPr lang="zh-CN" altLang="en-US" sz="2000">
                <a:solidFill>
                  <a:srgbClr val="FF0000"/>
                </a:solidFill>
                <a:latin typeface="Times New Roman" panose="02020603050405020304" pitchFamily="18" charset="0"/>
                <a:cs typeface="Times New Roman" panose="02020603050405020304" pitchFamily="18" charset="0"/>
              </a:rPr>
              <a:t>Write</a:t>
            </a:r>
            <a:endParaRPr lang="zh-CN" altLang="en-US" sz="2000">
              <a:solidFill>
                <a:srgbClr val="FF0000"/>
              </a:solidFill>
              <a:latin typeface="Times New Roman" panose="02020603050405020304" pitchFamily="18" charset="0"/>
              <a:cs typeface="Times New Roman" panose="02020603050405020304" pitchFamily="18" charset="0"/>
            </a:endParaRPr>
          </a:p>
          <a:p>
            <a:pPr marL="457200" indent="-457200">
              <a:buFont typeface="+mj-ea"/>
              <a:buAutoNum type="circleNumDbPlain"/>
            </a:pPr>
            <a:r>
              <a:rPr lang="en-US" altLang="zh-CN" sz="2000">
                <a:solidFill>
                  <a:srgbClr val="FF0000"/>
                </a:solidFill>
                <a:latin typeface="Times New Roman" panose="02020603050405020304" pitchFamily="18" charset="0"/>
                <a:cs typeface="Times New Roman" panose="02020603050405020304" pitchFamily="18" charset="0"/>
              </a:rPr>
              <a:t>MDR</a:t>
            </a:r>
            <a:r>
              <a:rPr lang="zh-CN" altLang="en-US" sz="2000">
                <a:solidFill>
                  <a:srgbClr val="FF0000"/>
                </a:solidFill>
                <a:latin typeface="Times New Roman" panose="02020603050405020304" pitchFamily="18" charset="0"/>
                <a:cs typeface="Times New Roman" panose="02020603050405020304" pitchFamily="18" charset="0"/>
                <a:sym typeface="+mn-ea"/>
              </a:rPr>
              <a:t> →</a:t>
            </a:r>
            <a:r>
              <a:rPr lang="en-US" altLang="zh-CN" sz="2000">
                <a:solidFill>
                  <a:srgbClr val="FF0000"/>
                </a:solidFill>
                <a:latin typeface="Times New Roman" panose="02020603050405020304" pitchFamily="18" charset="0"/>
                <a:cs typeface="Times New Roman" panose="02020603050405020304" pitchFamily="18" charset="0"/>
                <a:sym typeface="+mn-ea"/>
              </a:rPr>
              <a:t>MM</a:t>
            </a:r>
            <a:endParaRPr lang="en-US" altLang="zh-CN" sz="2000">
              <a:solidFill>
                <a:srgbClr val="FF0000"/>
              </a:solidFill>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标题 1"/>
          <p:cNvSpPr>
            <a:spLocks noGrp="1"/>
          </p:cNvSpPr>
          <p:nvPr>
            <p:ph type="title"/>
          </p:nvPr>
        </p:nvSpPr>
        <p:spPr>
          <a:noFill/>
          <a:ln>
            <a:noFill/>
          </a:ln>
        </p:spPr>
        <p:txBody>
          <a:bodyPr anchor="t"/>
          <a:p>
            <a:r>
              <a:rPr lang="en-US" altLang="zh-CN" dirty="0">
                <a:latin typeface="Times New Roman" panose="02020603050405020304" pitchFamily="18" charset="0"/>
              </a:rPr>
              <a:t>6.4 </a:t>
            </a:r>
            <a:r>
              <a:rPr lang="zh-CN" altLang="en-US" dirty="0">
                <a:latin typeface="Times New Roman" panose="02020603050405020304" pitchFamily="18" charset="0"/>
              </a:rPr>
              <a:t>微程序控制原理</a:t>
            </a:r>
            <a:endParaRPr lang="zh-CN" altLang="en-US" dirty="0">
              <a:latin typeface="Times New Roman" panose="02020603050405020304" pitchFamily="18" charset="0"/>
              <a:ea typeface="Times New Roman" panose="02020603050405020304" pitchFamily="18" charset="0"/>
            </a:endParaRPr>
          </a:p>
        </p:txBody>
      </p:sp>
      <p:sp>
        <p:nvSpPr>
          <p:cNvPr id="62466" name="内容占位符 2"/>
          <p:cNvSpPr>
            <a:spLocks noGrp="1"/>
          </p:cNvSpPr>
          <p:nvPr>
            <p:ph idx="1"/>
          </p:nvPr>
        </p:nvSpPr>
        <p:spPr>
          <a:xfrm>
            <a:off x="457200" y="1557338"/>
            <a:ext cx="8229600" cy="4568825"/>
          </a:xfrm>
          <a:noFill/>
          <a:ln>
            <a:noFill/>
          </a:ln>
        </p:spPr>
        <p:txBody>
          <a:bodyPr anchor="t"/>
          <a:p>
            <a:r>
              <a:rPr lang="zh-CN" altLang="en-US" sz="2400" dirty="0">
                <a:solidFill>
                  <a:srgbClr val="FF0000"/>
                </a:solidFill>
                <a:latin typeface="Times New Roman" panose="02020603050405020304" pitchFamily="18" charset="0"/>
              </a:rPr>
              <a:t>用程序设计的思想方法来组织操作控制逻辑。</a:t>
            </a:r>
            <a:endParaRPr lang="en-US" altLang="zh-CN" sz="2400" dirty="0">
              <a:solidFill>
                <a:srgbClr val="FF0000"/>
              </a:solidFill>
              <a:latin typeface="Times New Roman" panose="02020603050405020304" pitchFamily="18" charset="0"/>
            </a:endParaRPr>
          </a:p>
          <a:p>
            <a:pPr lvl="1">
              <a:spcBef>
                <a:spcPts val="1800"/>
              </a:spcBef>
            </a:pPr>
            <a:r>
              <a:rPr lang="zh-CN" altLang="en-US" sz="2400" dirty="0">
                <a:latin typeface="Times New Roman" panose="02020603050405020304" pitchFamily="18" charset="0"/>
              </a:rPr>
              <a:t>一条机器指令分解为许多基本的微命令序列；</a:t>
            </a:r>
            <a:endParaRPr lang="en-US" altLang="zh-CN" sz="2400" dirty="0">
              <a:latin typeface="Times New Roman" panose="02020603050405020304" pitchFamily="18" charset="0"/>
            </a:endParaRPr>
          </a:p>
          <a:p>
            <a:pPr lvl="1">
              <a:spcBef>
                <a:spcPts val="1800"/>
              </a:spcBef>
            </a:pPr>
            <a:r>
              <a:rPr lang="zh-CN" altLang="en-US" sz="2400" dirty="0">
                <a:solidFill>
                  <a:srgbClr val="FF0000"/>
                </a:solidFill>
                <a:latin typeface="Times New Roman" panose="02020603050405020304" pitchFamily="18" charset="0"/>
              </a:rPr>
              <a:t>微指令：</a:t>
            </a:r>
            <a:r>
              <a:rPr lang="zh-CN" altLang="en-US" sz="2400" dirty="0">
                <a:latin typeface="Times New Roman" panose="02020603050405020304" pitchFamily="18" charset="0"/>
              </a:rPr>
              <a:t>将微操作控制信号进行信息编码；</a:t>
            </a:r>
            <a:endParaRPr lang="en-US" altLang="zh-CN" sz="2400" dirty="0">
              <a:latin typeface="Times New Roman" panose="02020603050405020304" pitchFamily="18" charset="0"/>
            </a:endParaRPr>
          </a:p>
          <a:p>
            <a:pPr lvl="1">
              <a:spcBef>
                <a:spcPts val="1800"/>
              </a:spcBef>
            </a:pPr>
            <a:r>
              <a:rPr lang="zh-CN" altLang="en-US" sz="2400" dirty="0">
                <a:solidFill>
                  <a:srgbClr val="FF0000"/>
                </a:solidFill>
                <a:latin typeface="Times New Roman" panose="02020603050405020304" pitchFamily="18" charset="0"/>
              </a:rPr>
              <a:t>微程序：</a:t>
            </a:r>
            <a:r>
              <a:rPr lang="zh-CN" altLang="en-US" sz="2400" dirty="0">
                <a:latin typeface="Times New Roman" panose="02020603050405020304" pitchFamily="18" charset="0"/>
              </a:rPr>
              <a:t>由微指令按时间先后排列构成；</a:t>
            </a:r>
            <a:endParaRPr lang="en-US" altLang="zh-CN" sz="2400" dirty="0">
              <a:latin typeface="Times New Roman" panose="02020603050405020304" pitchFamily="18" charset="0"/>
            </a:endParaRPr>
          </a:p>
          <a:p>
            <a:pPr lvl="1">
              <a:spcBef>
                <a:spcPts val="1800"/>
              </a:spcBef>
            </a:pPr>
            <a:r>
              <a:rPr lang="zh-CN" altLang="en-US" sz="2400" dirty="0">
                <a:solidFill>
                  <a:srgbClr val="FF0000"/>
                </a:solidFill>
                <a:latin typeface="Times New Roman" panose="02020603050405020304" pitchFamily="18" charset="0"/>
              </a:rPr>
              <a:t>控制存储器：</a:t>
            </a:r>
            <a:r>
              <a:rPr lang="zh-CN" altLang="en-US" sz="2400" dirty="0">
                <a:latin typeface="Times New Roman" panose="02020603050405020304" pitchFamily="18" charset="0"/>
              </a:rPr>
              <a:t>存放所有微程序的只读存储器；</a:t>
            </a:r>
            <a:endParaRPr lang="en-US" altLang="zh-CN" sz="2400" dirty="0">
              <a:latin typeface="Times New Roman" panose="02020603050405020304" pitchFamily="18" charset="0"/>
            </a:endParaRPr>
          </a:p>
          <a:p>
            <a:pPr lvl="1">
              <a:spcBef>
                <a:spcPts val="1800"/>
              </a:spcBef>
            </a:pPr>
            <a:r>
              <a:rPr lang="en-US" altLang="zh-CN" sz="2400" dirty="0">
                <a:latin typeface="Times New Roman" panose="02020603050405020304" pitchFamily="18" charset="0"/>
              </a:rPr>
              <a:t>1964</a:t>
            </a:r>
            <a:r>
              <a:rPr lang="zh-CN" altLang="en-US" sz="2400" dirty="0">
                <a:latin typeface="Times New Roman" panose="02020603050405020304" pitchFamily="18" charset="0"/>
              </a:rPr>
              <a:t>年，</a:t>
            </a:r>
            <a:r>
              <a:rPr lang="en-US" altLang="zh-CN" sz="2400" dirty="0">
                <a:latin typeface="Times New Roman" panose="02020603050405020304" pitchFamily="18" charset="0"/>
              </a:rPr>
              <a:t>IBM360</a:t>
            </a:r>
            <a:r>
              <a:rPr lang="zh-CN" altLang="en-US" sz="2400" dirty="0">
                <a:latin typeface="Times New Roman" panose="02020603050405020304" pitchFamily="18" charset="0"/>
              </a:rPr>
              <a:t>系列机采用微程序设计技术。</a:t>
            </a:r>
            <a:endParaRPr lang="zh-CN" altLang="en-US" sz="2400" dirty="0">
              <a:latin typeface="Times New Roman" panose="02020603050405020304" pitchFamily="18" charset="0"/>
            </a:endParaRPr>
          </a:p>
          <a:p>
            <a:endParaRPr lang="zh-CN" altLang="en-US" sz="24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latin typeface="Times New Roman" panose="02020603050405020304" pitchFamily="18" charset="0"/>
                <a:sym typeface="+mn-ea"/>
              </a:rPr>
              <a:t>机器指令和微程序的关系</a:t>
            </a:r>
            <a:endParaRPr lang="zh-CN" altLang="en-US" dirty="0">
              <a:latin typeface="Times New Roman" panose="02020603050405020304" pitchFamily="18" charset="0"/>
              <a:sym typeface="+mn-ea"/>
            </a:endParaRPr>
          </a:p>
        </p:txBody>
      </p:sp>
      <p:pic>
        <p:nvPicPr>
          <p:cNvPr id="4" name="图片 3"/>
          <p:cNvPicPr>
            <a:picLocks noChangeAspect="1"/>
          </p:cNvPicPr>
          <p:nvPr/>
        </p:nvPicPr>
        <p:blipFill>
          <a:blip r:embed="rId1"/>
          <a:stretch>
            <a:fillRect/>
          </a:stretch>
        </p:blipFill>
        <p:spPr>
          <a:xfrm>
            <a:off x="899795" y="1557020"/>
            <a:ext cx="7015480" cy="436308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内容占位符 2"/>
          <p:cNvSpPr>
            <a:spLocks noGrp="1"/>
          </p:cNvSpPr>
          <p:nvPr>
            <p:ph idx="1"/>
          </p:nvPr>
        </p:nvSpPr>
        <p:spPr>
          <a:xfrm>
            <a:off x="457200" y="1268413"/>
            <a:ext cx="8229600" cy="5108575"/>
          </a:xfrm>
          <a:noFill/>
          <a:ln>
            <a:noFill/>
          </a:ln>
        </p:spPr>
        <p:txBody>
          <a:bodyPr anchor="t"/>
          <a:p>
            <a:r>
              <a:rPr lang="zh-CN" altLang="en-US" dirty="0">
                <a:latin typeface="Times New Roman" panose="02020603050405020304" pitchFamily="18" charset="0"/>
              </a:rPr>
              <a:t>⑴微命令和微操作</a:t>
            </a:r>
            <a:endParaRPr lang="zh-CN" altLang="en-US" dirty="0">
              <a:latin typeface="Times New Roman" panose="02020603050405020304" pitchFamily="18" charset="0"/>
            </a:endParaRPr>
          </a:p>
          <a:p>
            <a:pPr lvl="1">
              <a:spcBef>
                <a:spcPts val="1200"/>
              </a:spcBef>
            </a:pPr>
            <a:r>
              <a:rPr lang="zh-CN" altLang="en-US" dirty="0">
                <a:latin typeface="Times New Roman" panose="02020603050405020304" pitchFamily="18" charset="0"/>
              </a:rPr>
              <a:t>微操作：</a:t>
            </a:r>
            <a:r>
              <a:rPr lang="zh-CN" altLang="en-US" dirty="0">
                <a:solidFill>
                  <a:srgbClr val="FF0000"/>
                </a:solidFill>
                <a:latin typeface="Times New Roman" panose="02020603050405020304" pitchFamily="18" charset="0"/>
              </a:rPr>
              <a:t>最基本、不可再分解</a:t>
            </a:r>
            <a:r>
              <a:rPr lang="zh-CN" altLang="en-US" dirty="0">
                <a:latin typeface="Times New Roman" panose="02020603050405020304" pitchFamily="18" charset="0"/>
              </a:rPr>
              <a:t>的操作；</a:t>
            </a:r>
            <a:endParaRPr lang="en-US" altLang="zh-CN" dirty="0">
              <a:latin typeface="Times New Roman" panose="02020603050405020304" pitchFamily="18" charset="0"/>
            </a:endParaRPr>
          </a:p>
          <a:p>
            <a:pPr lvl="1">
              <a:spcBef>
                <a:spcPts val="1200"/>
              </a:spcBef>
            </a:pPr>
            <a:r>
              <a:rPr lang="zh-CN" altLang="en-US" dirty="0">
                <a:latin typeface="Times New Roman" panose="02020603050405020304" pitchFamily="18" charset="0"/>
              </a:rPr>
              <a:t>微命令：</a:t>
            </a:r>
            <a:endParaRPr lang="en-US" altLang="zh-CN" dirty="0">
              <a:latin typeface="Times New Roman" panose="02020603050405020304" pitchFamily="18" charset="0"/>
            </a:endParaRPr>
          </a:p>
          <a:p>
            <a:pPr lvl="2">
              <a:spcBef>
                <a:spcPts val="600"/>
              </a:spcBef>
            </a:pPr>
            <a:r>
              <a:rPr lang="zh-CN" altLang="en-US" dirty="0">
                <a:latin typeface="Times New Roman" panose="02020603050405020304" pitchFamily="18" charset="0"/>
              </a:rPr>
              <a:t>控制部件向执行部件发出的各种控制命令；</a:t>
            </a:r>
            <a:endParaRPr lang="en-US" altLang="zh-CN" dirty="0">
              <a:latin typeface="Times New Roman" panose="02020603050405020304" pitchFamily="18" charset="0"/>
            </a:endParaRPr>
          </a:p>
          <a:p>
            <a:pPr lvl="2">
              <a:spcBef>
                <a:spcPts val="600"/>
              </a:spcBef>
            </a:pPr>
            <a:r>
              <a:rPr lang="zh-CN" altLang="en-US" dirty="0">
                <a:latin typeface="Times New Roman" panose="02020603050405020304" pitchFamily="18" charset="0"/>
              </a:rPr>
              <a:t>例如：打开或关闭某个控制门、打入某个寄存器。</a:t>
            </a:r>
            <a:endParaRPr lang="en-US" altLang="zh-CN" dirty="0">
              <a:latin typeface="Times New Roman" panose="02020603050405020304" pitchFamily="18" charset="0"/>
            </a:endParaRPr>
          </a:p>
          <a:p>
            <a:pPr lvl="1">
              <a:spcBef>
                <a:spcPts val="1200"/>
              </a:spcBef>
            </a:pPr>
            <a:r>
              <a:rPr lang="zh-CN" altLang="en-US" dirty="0">
                <a:latin typeface="Times New Roman" panose="02020603050405020304" pitchFamily="18" charset="0"/>
              </a:rPr>
              <a:t>微命令和微操作一一对应；</a:t>
            </a:r>
            <a:endParaRPr lang="en-US" altLang="zh-CN" dirty="0">
              <a:latin typeface="Times New Roman" panose="02020603050405020304" pitchFamily="18" charset="0"/>
            </a:endParaRPr>
          </a:p>
          <a:p>
            <a:pPr lvl="1">
              <a:spcBef>
                <a:spcPts val="1200"/>
              </a:spcBef>
            </a:pPr>
            <a:r>
              <a:rPr lang="zh-CN" altLang="en-US" dirty="0">
                <a:solidFill>
                  <a:srgbClr val="FF0000"/>
                </a:solidFill>
                <a:latin typeface="Times New Roman" panose="02020603050405020304" pitchFamily="18" charset="0"/>
              </a:rPr>
              <a:t>兼容性</a:t>
            </a:r>
            <a:r>
              <a:rPr lang="zh-CN" altLang="en-US" dirty="0">
                <a:latin typeface="Times New Roman" panose="02020603050405020304" pitchFamily="18" charset="0"/>
              </a:rPr>
              <a:t>和</a:t>
            </a:r>
            <a:r>
              <a:rPr lang="zh-CN" altLang="en-US" dirty="0">
                <a:solidFill>
                  <a:srgbClr val="FF0000"/>
                </a:solidFill>
                <a:latin typeface="Times New Roman" panose="02020603050405020304" pitchFamily="18" charset="0"/>
              </a:rPr>
              <a:t>互斥性</a:t>
            </a:r>
            <a:r>
              <a:rPr lang="zh-CN" altLang="en-US" dirty="0">
                <a:latin typeface="Times New Roman" panose="02020603050405020304" pitchFamily="18" charset="0"/>
              </a:rPr>
              <a:t>微命令：</a:t>
            </a:r>
            <a:endParaRPr lang="en-US" altLang="zh-CN" dirty="0">
              <a:latin typeface="Times New Roman" panose="02020603050405020304" pitchFamily="18" charset="0"/>
            </a:endParaRPr>
          </a:p>
          <a:p>
            <a:pPr lvl="2">
              <a:spcBef>
                <a:spcPts val="600"/>
              </a:spcBef>
            </a:pPr>
            <a:r>
              <a:rPr lang="zh-CN" altLang="en-US" dirty="0">
                <a:latin typeface="Times New Roman" panose="02020603050405020304" pitchFamily="18" charset="0"/>
              </a:rPr>
              <a:t>兼容性微命令可以同时产生；</a:t>
            </a:r>
            <a:endParaRPr lang="en-US" altLang="zh-CN" dirty="0">
              <a:latin typeface="Times New Roman" panose="02020603050405020304" pitchFamily="18" charset="0"/>
            </a:endParaRPr>
          </a:p>
          <a:p>
            <a:pPr lvl="2">
              <a:spcBef>
                <a:spcPts val="600"/>
              </a:spcBef>
            </a:pPr>
            <a:r>
              <a:rPr lang="zh-CN" altLang="en-US" dirty="0">
                <a:latin typeface="Times New Roman" panose="02020603050405020304" pitchFamily="18" charset="0"/>
              </a:rPr>
              <a:t>互斥性微命令不允许同时出现。</a:t>
            </a:r>
            <a:endParaRPr lang="zh-CN" altLang="en-US" dirty="0">
              <a:latin typeface="Times New Roman" panose="02020603050405020304" pitchFamily="18" charset="0"/>
            </a:endParaRPr>
          </a:p>
          <a:p>
            <a:endParaRPr lang="zh-CN" altLang="en-US" dirty="0">
              <a:latin typeface="Times New Roman" panose="02020603050405020304" pitchFamily="18" charset="0"/>
              <a:ea typeface="Times New Roman" panose="02020603050405020304" pitchFamily="18" charset="0"/>
            </a:endParaRPr>
          </a:p>
        </p:txBody>
      </p:sp>
      <p:sp>
        <p:nvSpPr>
          <p:cNvPr id="63490" name="标题 1"/>
          <p:cNvSpPr>
            <a:spLocks noGrp="1"/>
          </p:cNvSpPr>
          <p:nvPr>
            <p:ph type="title"/>
          </p:nvPr>
        </p:nvSpPr>
        <p:spPr>
          <a:noFill/>
          <a:ln>
            <a:noFill/>
          </a:ln>
        </p:spPr>
        <p:txBody>
          <a:bodyPr anchor="t"/>
          <a:p>
            <a:r>
              <a:rPr lang="en-US" altLang="zh-CN" dirty="0">
                <a:latin typeface="Times New Roman" panose="02020603050405020304" pitchFamily="18" charset="0"/>
              </a:rPr>
              <a:t>6.4.1 </a:t>
            </a:r>
            <a:r>
              <a:rPr lang="zh-CN" altLang="en-US" dirty="0">
                <a:latin typeface="Times New Roman" panose="02020603050405020304" pitchFamily="18" charset="0"/>
              </a:rPr>
              <a:t>微程序控制的基本概念</a:t>
            </a:r>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内容占位符 2"/>
          <p:cNvSpPr>
            <a:spLocks noGrp="1"/>
          </p:cNvSpPr>
          <p:nvPr>
            <p:ph idx="1"/>
          </p:nvPr>
        </p:nvSpPr>
        <p:spPr>
          <a:xfrm>
            <a:off x="457200" y="1382713"/>
            <a:ext cx="8229600" cy="4999037"/>
          </a:xfrm>
          <a:noFill/>
          <a:ln>
            <a:noFill/>
          </a:ln>
        </p:spPr>
        <p:txBody>
          <a:bodyPr anchor="t"/>
          <a:p>
            <a:r>
              <a:rPr lang="zh-CN" altLang="en-US" dirty="0">
                <a:latin typeface="Times New Roman" panose="02020603050405020304" pitchFamily="18" charset="0"/>
              </a:rPr>
              <a:t>⑵微指令、微地址</a:t>
            </a:r>
            <a:endParaRPr lang="zh-CN" altLang="en-US"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微指令：</a:t>
            </a:r>
            <a:endParaRPr lang="en-US" altLang="zh-CN" sz="24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若干个微命令的集合；</a:t>
            </a:r>
            <a:endParaRPr lang="en-US" altLang="zh-CN" sz="2000" dirty="0">
              <a:latin typeface="Times New Roman" panose="02020603050405020304" pitchFamily="18" charset="0"/>
            </a:endParaRPr>
          </a:p>
          <a:p>
            <a:pPr lvl="2">
              <a:spcBef>
                <a:spcPts val="600"/>
              </a:spcBef>
            </a:pPr>
            <a:r>
              <a:rPr lang="zh-CN" altLang="en-US" sz="2000" dirty="0">
                <a:solidFill>
                  <a:srgbClr val="FF0000"/>
                </a:solidFill>
                <a:latin typeface="Times New Roman" panose="02020603050405020304" pitchFamily="18" charset="0"/>
              </a:rPr>
              <a:t>控制存储器</a:t>
            </a:r>
            <a:r>
              <a:rPr lang="zh-CN" altLang="en-US" sz="2000" dirty="0">
                <a:latin typeface="Times New Roman" panose="02020603050405020304" pitchFamily="18" charset="0"/>
              </a:rPr>
              <a:t>中的一个单元的内容，即控制字。</a:t>
            </a:r>
            <a:endParaRPr lang="en-US" altLang="zh-CN" sz="2000" dirty="0">
              <a:latin typeface="Times New Roman" panose="02020603050405020304" pitchFamily="18" charset="0"/>
            </a:endParaRPr>
          </a:p>
          <a:p>
            <a:pPr lvl="1">
              <a:spcBef>
                <a:spcPts val="1200"/>
              </a:spcBef>
            </a:pPr>
            <a:r>
              <a:rPr lang="zh-CN" altLang="en-US" sz="2400" dirty="0">
                <a:solidFill>
                  <a:srgbClr val="FF0000"/>
                </a:solidFill>
                <a:latin typeface="Times New Roman" panose="02020603050405020304" pitchFamily="18" charset="0"/>
              </a:rPr>
              <a:t>微地址：</a:t>
            </a:r>
            <a:r>
              <a:rPr lang="zh-CN" altLang="en-US" sz="2400" dirty="0">
                <a:latin typeface="Times New Roman" panose="02020603050405020304" pitchFamily="18" charset="0"/>
              </a:rPr>
              <a:t>存放控制字的单元地址。</a:t>
            </a:r>
            <a:endParaRPr lang="zh-CN" altLang="en-US"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微指令格式：</a:t>
            </a:r>
            <a:endParaRPr lang="zh-CN" altLang="en-US" sz="2400" dirty="0">
              <a:latin typeface="Times New Roman" panose="02020603050405020304" pitchFamily="18" charset="0"/>
            </a:endParaRPr>
          </a:p>
          <a:p>
            <a:pPr lvl="2"/>
            <a:r>
              <a:rPr lang="zh-CN" altLang="en-US" sz="2000" dirty="0">
                <a:solidFill>
                  <a:srgbClr val="FF0000"/>
                </a:solidFill>
                <a:latin typeface="Times New Roman" panose="02020603050405020304" pitchFamily="18" charset="0"/>
              </a:rPr>
              <a:t>操作控制</a:t>
            </a:r>
            <a:r>
              <a:rPr lang="zh-CN" altLang="en-US" sz="2000" dirty="0">
                <a:latin typeface="Times New Roman" panose="02020603050405020304" pitchFamily="18" charset="0"/>
              </a:rPr>
              <a:t>字段产生微操作控制信号；</a:t>
            </a:r>
            <a:endParaRPr lang="zh-CN" altLang="en-US" sz="2000" dirty="0">
              <a:latin typeface="Times New Roman" panose="02020603050405020304" pitchFamily="18" charset="0"/>
            </a:endParaRPr>
          </a:p>
          <a:p>
            <a:pPr lvl="2"/>
            <a:r>
              <a:rPr lang="zh-CN" altLang="en-US" sz="2000" dirty="0">
                <a:solidFill>
                  <a:srgbClr val="FF0000"/>
                </a:solidFill>
                <a:latin typeface="Times New Roman" panose="02020603050405020304" pitchFamily="18" charset="0"/>
              </a:rPr>
              <a:t>顺序控制</a:t>
            </a:r>
            <a:r>
              <a:rPr lang="zh-CN" altLang="en-US" sz="2000" dirty="0">
                <a:latin typeface="Times New Roman" panose="02020603050405020304" pitchFamily="18" charset="0"/>
              </a:rPr>
              <a:t>字段产生下一条要执行的微指令地址。</a:t>
            </a:r>
            <a:endParaRPr lang="en-US" altLang="zh-CN" sz="20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微指令设计思想：</a:t>
            </a:r>
            <a:endParaRPr lang="en-US" altLang="zh-CN" sz="2400" dirty="0">
              <a:latin typeface="Times New Roman" panose="02020603050405020304" pitchFamily="18" charset="0"/>
            </a:endParaRPr>
          </a:p>
          <a:p>
            <a:pPr lvl="2"/>
            <a:r>
              <a:rPr lang="zh-CN" altLang="en-US" sz="2000" dirty="0">
                <a:latin typeface="Times New Roman" panose="02020603050405020304" pitchFamily="18" charset="0"/>
              </a:rPr>
              <a:t>垂直型：一条微指令只能完成一个基本微操作；</a:t>
            </a:r>
            <a:endParaRPr lang="en-US" altLang="zh-CN" sz="2000" dirty="0">
              <a:latin typeface="Times New Roman" panose="02020603050405020304" pitchFamily="18" charset="0"/>
            </a:endParaRPr>
          </a:p>
          <a:p>
            <a:pPr lvl="2"/>
            <a:r>
              <a:rPr lang="zh-CN" altLang="en-US" sz="2000" dirty="0">
                <a:latin typeface="Times New Roman" panose="02020603050405020304" pitchFamily="18" charset="0"/>
              </a:rPr>
              <a:t>水平型：一条微指令可以完成较多的基本微操作。</a:t>
            </a:r>
            <a:endParaRPr lang="zh-CN" altLang="en-US" sz="2000" dirty="0">
              <a:latin typeface="Times New Roman" panose="02020603050405020304" pitchFamily="18" charset="0"/>
            </a:endParaRPr>
          </a:p>
          <a:p>
            <a:pPr lvl="1"/>
            <a:endParaRPr lang="zh-CN" altLang="en-US" dirty="0">
              <a:latin typeface="Times New Roman" panose="02020603050405020304" pitchFamily="18" charset="0"/>
            </a:endParaRPr>
          </a:p>
          <a:p>
            <a:endParaRPr lang="zh-CN" altLang="en-US" dirty="0">
              <a:latin typeface="Times New Roman" panose="02020603050405020304" pitchFamily="18" charset="0"/>
              <a:ea typeface="Times New Roman" panose="02020603050405020304" pitchFamily="18" charset="0"/>
            </a:endParaRPr>
          </a:p>
        </p:txBody>
      </p:sp>
      <p:sp>
        <p:nvSpPr>
          <p:cNvPr id="64514" name="标题 1"/>
          <p:cNvSpPr>
            <a:spLocks noGrp="1"/>
          </p:cNvSpPr>
          <p:nvPr>
            <p:ph type="title"/>
          </p:nvPr>
        </p:nvSpPr>
        <p:spPr>
          <a:noFill/>
          <a:ln>
            <a:noFill/>
          </a:ln>
        </p:spPr>
        <p:txBody>
          <a:bodyPr anchor="t"/>
          <a:p>
            <a:r>
              <a:rPr lang="en-US" altLang="zh-CN" dirty="0">
                <a:latin typeface="Times New Roman" panose="02020603050405020304" pitchFamily="18" charset="0"/>
              </a:rPr>
              <a:t>6.4.1 </a:t>
            </a:r>
            <a:r>
              <a:rPr lang="zh-CN" altLang="en-US" dirty="0">
                <a:latin typeface="Times New Roman" panose="02020603050405020304" pitchFamily="18" charset="0"/>
              </a:rPr>
              <a:t>微程序控制的基本概念</a:t>
            </a:r>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内容占位符 2"/>
          <p:cNvSpPr>
            <a:spLocks noGrp="1"/>
          </p:cNvSpPr>
          <p:nvPr>
            <p:ph idx="1"/>
          </p:nvPr>
        </p:nvSpPr>
        <p:spPr>
          <a:xfrm>
            <a:off x="457200" y="1268413"/>
            <a:ext cx="8229600" cy="3484562"/>
          </a:xfrm>
          <a:noFill/>
          <a:ln>
            <a:noFill/>
          </a:ln>
        </p:spPr>
        <p:txBody>
          <a:bodyPr anchor="t"/>
          <a:p>
            <a:r>
              <a:rPr lang="zh-CN" altLang="en-US" dirty="0"/>
              <a:t>⑶微周期</a:t>
            </a:r>
            <a:endParaRPr lang="zh-CN" altLang="en-US" dirty="0"/>
          </a:p>
          <a:p>
            <a:pPr lvl="1">
              <a:spcBef>
                <a:spcPts val="1200"/>
              </a:spcBef>
            </a:pPr>
            <a:r>
              <a:rPr lang="zh-CN" altLang="en-US" sz="2400" dirty="0"/>
              <a:t>从控制存储器中读取一条微指令并执行相应的微命令所需的全部时间。</a:t>
            </a:r>
            <a:endParaRPr lang="zh-CN" altLang="en-US" dirty="0"/>
          </a:p>
          <a:p>
            <a:pPr>
              <a:spcBef>
                <a:spcPts val="1800"/>
              </a:spcBef>
            </a:pPr>
            <a:r>
              <a:rPr lang="zh-CN" altLang="en-US" dirty="0"/>
              <a:t>⑷微程序</a:t>
            </a:r>
            <a:endParaRPr lang="zh-CN" altLang="en-US" dirty="0"/>
          </a:p>
          <a:p>
            <a:pPr lvl="1">
              <a:spcBef>
                <a:spcPts val="1200"/>
              </a:spcBef>
            </a:pPr>
            <a:r>
              <a:rPr lang="zh-CN" altLang="en-US" sz="2400" dirty="0"/>
              <a:t>一系列微指令的有序集合就是微程序。</a:t>
            </a:r>
            <a:endParaRPr lang="en-US" altLang="zh-CN" sz="2400" dirty="0"/>
          </a:p>
          <a:p>
            <a:pPr lvl="1">
              <a:spcBef>
                <a:spcPts val="1200"/>
              </a:spcBef>
            </a:pPr>
            <a:r>
              <a:rPr lang="zh-CN" altLang="en-US" sz="2400" dirty="0"/>
              <a:t>每</a:t>
            </a:r>
            <a:r>
              <a:rPr lang="zh-CN" altLang="en-US" sz="2400" dirty="0">
                <a:solidFill>
                  <a:srgbClr val="FF0000"/>
                </a:solidFill>
              </a:rPr>
              <a:t>一条机器指令都对应一个微程序</a:t>
            </a:r>
            <a:r>
              <a:rPr lang="zh-CN" altLang="en-US" sz="2400" dirty="0"/>
              <a:t>。</a:t>
            </a:r>
            <a:endParaRPr lang="zh-CN" altLang="en-US" dirty="0"/>
          </a:p>
          <a:p>
            <a:endParaRPr lang="zh-CN" altLang="en-US" dirty="0"/>
          </a:p>
        </p:txBody>
      </p:sp>
      <p:sp>
        <p:nvSpPr>
          <p:cNvPr id="5" name="矩形 4"/>
          <p:cNvSpPr/>
          <p:nvPr/>
        </p:nvSpPr>
        <p:spPr>
          <a:xfrm>
            <a:off x="319405" y="4617085"/>
            <a:ext cx="8522335" cy="1476375"/>
          </a:xfrm>
          <a:prstGeom prst="rect">
            <a:avLst/>
          </a:prstGeom>
          <a:ln>
            <a:solidFill>
              <a:schemeClr val="accent1"/>
            </a:solidFill>
          </a:ln>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ea"/>
                <a:ea typeface="+mn-ea"/>
                <a:cs typeface="+mn-cs"/>
              </a:rPr>
              <a:t>微程序控制的计算机涉及到两个层次：</a:t>
            </a:r>
            <a:endParaRPr kumimoji="0" lang="zh-CN" altLang="en-US" sz="2000" b="0" i="0" u="none" strike="noStrike" kern="1200" cap="none" spc="0" normalizeH="0" baseline="0" noProof="0" dirty="0">
              <a:ln>
                <a:noFill/>
              </a:ln>
              <a:solidFill>
                <a:srgbClr val="000000"/>
              </a:solidFill>
              <a:effectLst/>
              <a:uLnTx/>
              <a:uFillTx/>
              <a:latin typeface="+mn-ea"/>
              <a:ea typeface="+mn-ea"/>
              <a:cs typeface="+mn-cs"/>
            </a:endParaRPr>
          </a:p>
          <a:p>
            <a:pPr marL="914400" marR="0" lvl="1" indent="-457200" algn="just" defTabSz="914400" rtl="0">
              <a:lnSpc>
                <a:spcPct val="100000"/>
              </a:lnSpc>
              <a:spcBef>
                <a:spcPts val="600"/>
              </a:spcBef>
              <a:spcAft>
                <a:spcPct val="0"/>
              </a:spcAft>
              <a:buClrTx/>
              <a:buSzTx/>
              <a:buFont typeface="+mj-lt"/>
              <a:buAutoNum type="arabicPeriod"/>
              <a:defRPr/>
            </a:pPr>
            <a:r>
              <a:rPr kumimoji="0" lang="zh-CN" altLang="en-US" sz="2000" b="0" i="0" u="none" strike="noStrike" kern="1200" cap="none" spc="0" normalizeH="0" baseline="0" noProof="0" dirty="0">
                <a:ln>
                  <a:noFill/>
                </a:ln>
                <a:solidFill>
                  <a:srgbClr val="000000"/>
                </a:solidFill>
                <a:effectLst/>
                <a:uLnTx/>
                <a:uFillTx/>
                <a:latin typeface="+mn-ea"/>
                <a:ea typeface="+mn-ea"/>
                <a:cs typeface="+mn-cs"/>
              </a:rPr>
              <a:t>机器语言或汇编语言程序员所看到的</a:t>
            </a:r>
            <a:r>
              <a:rPr kumimoji="0" lang="zh-CN" altLang="en-US" sz="2000" b="0" i="0" u="none" strike="noStrike" kern="1200" cap="none" spc="0" normalizeH="0" baseline="0" noProof="0" dirty="0">
                <a:ln>
                  <a:noFill/>
                </a:ln>
                <a:solidFill>
                  <a:srgbClr val="FF0000"/>
                </a:solidFill>
                <a:effectLst/>
                <a:uLnTx/>
                <a:uFillTx/>
                <a:latin typeface="+mn-ea"/>
                <a:ea typeface="+mn-ea"/>
                <a:cs typeface="+mn-cs"/>
              </a:rPr>
              <a:t>传统机器层</a:t>
            </a:r>
            <a:r>
              <a:rPr kumimoji="0" lang="zh-CN" altLang="en-US" sz="2000" b="0" i="0" u="none" strike="noStrike" kern="1200" cap="none" spc="0" normalizeH="0" baseline="0" noProof="0" dirty="0">
                <a:ln>
                  <a:noFill/>
                </a:ln>
                <a:solidFill>
                  <a:srgbClr val="000000"/>
                </a:solidFill>
                <a:effectLst/>
                <a:uLnTx/>
                <a:uFillTx/>
                <a:latin typeface="+mn-ea"/>
                <a:ea typeface="+mn-ea"/>
                <a:cs typeface="+mn-cs"/>
              </a:rPr>
              <a:t>，包括：</a:t>
            </a:r>
            <a:r>
              <a:rPr kumimoji="0" lang="zh-CN" altLang="en-US" sz="2000" b="0" i="0" u="none" strike="noStrike" kern="1200" cap="none" spc="0" normalizeH="0" baseline="0" noProof="0" dirty="0">
                <a:ln>
                  <a:noFill/>
                </a:ln>
                <a:solidFill>
                  <a:srgbClr val="FF0000"/>
                </a:solidFill>
                <a:effectLst/>
                <a:uLnTx/>
                <a:uFillTx/>
                <a:latin typeface="+mn-ea"/>
                <a:ea typeface="+mn-ea"/>
                <a:cs typeface="+mn-cs"/>
              </a:rPr>
              <a:t>机器指令、工作程序、主存储器；</a:t>
            </a:r>
            <a:endParaRPr kumimoji="0" lang="zh-CN" altLang="en-US" sz="2000" b="0" i="0" u="none" strike="noStrike" kern="1200" cap="none" spc="0" normalizeH="0" baseline="0" noProof="0" dirty="0">
              <a:ln>
                <a:noFill/>
              </a:ln>
              <a:solidFill>
                <a:srgbClr val="FF0000"/>
              </a:solidFill>
              <a:effectLst/>
              <a:uLnTx/>
              <a:uFillTx/>
              <a:latin typeface="+mn-ea"/>
              <a:ea typeface="+mn-ea"/>
              <a:cs typeface="+mn-cs"/>
            </a:endParaRPr>
          </a:p>
          <a:p>
            <a:pPr marL="914400" marR="0" lvl="1" indent="-457200" algn="just" defTabSz="914400" rtl="0">
              <a:lnSpc>
                <a:spcPct val="100000"/>
              </a:lnSpc>
              <a:spcBef>
                <a:spcPts val="600"/>
              </a:spcBef>
              <a:spcAft>
                <a:spcPct val="0"/>
              </a:spcAft>
              <a:buClrTx/>
              <a:buSzTx/>
              <a:buFont typeface="+mj-lt"/>
              <a:buAutoNum type="arabicPeriod"/>
              <a:defRPr/>
            </a:pPr>
            <a:r>
              <a:rPr kumimoji="0" lang="zh-CN" altLang="en-US" sz="2000" b="0" i="0" u="none" strike="noStrike" kern="1200" cap="none" spc="0" normalizeH="0" baseline="0" noProof="0" dirty="0">
                <a:ln>
                  <a:noFill/>
                </a:ln>
                <a:solidFill>
                  <a:srgbClr val="000000"/>
                </a:solidFill>
                <a:effectLst/>
                <a:uLnTx/>
                <a:uFillTx/>
                <a:latin typeface="+mn-ea"/>
                <a:ea typeface="+mn-ea"/>
                <a:cs typeface="+mn-cs"/>
              </a:rPr>
              <a:t>机器设计者看到的</a:t>
            </a:r>
            <a:r>
              <a:rPr kumimoji="0" lang="zh-CN" altLang="en-US" sz="2000" b="0" i="0" u="none" strike="noStrike" kern="1200" cap="none" spc="0" normalizeH="0" baseline="0" noProof="0" dirty="0">
                <a:ln>
                  <a:noFill/>
                </a:ln>
                <a:solidFill>
                  <a:srgbClr val="FF0000"/>
                </a:solidFill>
                <a:effectLst/>
                <a:uLnTx/>
                <a:uFillTx/>
                <a:latin typeface="+mn-ea"/>
                <a:ea typeface="+mn-ea"/>
                <a:cs typeface="+mn-cs"/>
              </a:rPr>
              <a:t>微程序层</a:t>
            </a:r>
            <a:r>
              <a:rPr kumimoji="0" lang="zh-CN" altLang="en-US" sz="2000" b="0" i="0" u="none" strike="noStrike" kern="1200" cap="none" spc="0" normalizeH="0" baseline="0" noProof="0" dirty="0">
                <a:ln>
                  <a:noFill/>
                </a:ln>
                <a:solidFill>
                  <a:srgbClr val="000000"/>
                </a:solidFill>
                <a:effectLst/>
                <a:uLnTx/>
                <a:uFillTx/>
                <a:latin typeface="+mn-ea"/>
                <a:ea typeface="+mn-ea"/>
                <a:cs typeface="+mn-cs"/>
              </a:rPr>
              <a:t>，包括：</a:t>
            </a:r>
            <a:r>
              <a:rPr kumimoji="0" lang="zh-CN" altLang="en-US" sz="2000" b="0" i="0" u="none" strike="noStrike" kern="1200" cap="none" spc="0" normalizeH="0" baseline="0" noProof="0" dirty="0">
                <a:ln>
                  <a:noFill/>
                </a:ln>
                <a:solidFill>
                  <a:srgbClr val="FF0000"/>
                </a:solidFill>
                <a:effectLst/>
                <a:uLnTx/>
                <a:uFillTx/>
                <a:latin typeface="+mn-ea"/>
                <a:ea typeface="+mn-ea"/>
                <a:cs typeface="+mn-cs"/>
              </a:rPr>
              <a:t>微指令、微程序和控制存储器。</a:t>
            </a:r>
            <a:r>
              <a:rPr kumimoji="0" lang="zh-CN" altLang="en-US" sz="2000" b="0" i="0" u="none" strike="noStrike" kern="1200" cap="none" spc="0" normalizeH="0" baseline="0" noProof="0" dirty="0">
                <a:ln>
                  <a:noFill/>
                </a:ln>
                <a:solidFill>
                  <a:srgbClr val="FF0000"/>
                </a:solidFill>
                <a:effectLst/>
                <a:uLnTx/>
                <a:uFillTx/>
                <a:latin typeface="+mn-ea"/>
                <a:ea typeface="+mn-ea"/>
                <a:cs typeface="Times New Roman" panose="02020603050405020304" pitchFamily="18" charset="0"/>
              </a:rPr>
              <a:t> </a:t>
            </a:r>
            <a:endParaRPr kumimoji="0" lang="zh-CN" altLang="en-US" sz="2000" b="0" i="0" u="none" strike="noStrike" kern="1200" cap="none" spc="0" normalizeH="0" baseline="0" noProof="0" dirty="0">
              <a:ln>
                <a:noFill/>
              </a:ln>
              <a:solidFill>
                <a:srgbClr val="FF0000"/>
              </a:solidFill>
              <a:effectLst/>
              <a:uLnTx/>
              <a:uFillTx/>
              <a:latin typeface="+mn-ea"/>
              <a:ea typeface="+mn-ea"/>
              <a:cs typeface="Times New Roman" panose="02020603050405020304" pitchFamily="18" charset="0"/>
            </a:endParaRPr>
          </a:p>
        </p:txBody>
      </p:sp>
      <p:sp>
        <p:nvSpPr>
          <p:cNvPr id="65539" name="标题 1"/>
          <p:cNvSpPr>
            <a:spLocks noGrp="1"/>
          </p:cNvSpPr>
          <p:nvPr>
            <p:ph type="title"/>
          </p:nvPr>
        </p:nvSpPr>
        <p:spPr>
          <a:noFill/>
          <a:ln>
            <a:noFill/>
          </a:ln>
        </p:spPr>
        <p:txBody>
          <a:bodyPr anchor="t"/>
          <a:p>
            <a:r>
              <a:rPr lang="en-US" altLang="zh-CN" dirty="0">
                <a:latin typeface="Times New Roman" panose="02020603050405020304" pitchFamily="18" charset="0"/>
              </a:rPr>
              <a:t>6.4.1 </a:t>
            </a:r>
            <a:r>
              <a:rPr lang="zh-CN" altLang="en-US" dirty="0">
                <a:latin typeface="Times New Roman" panose="02020603050405020304" pitchFamily="18" charset="0"/>
              </a:rPr>
              <a:t>微程序控制的基本概念</a:t>
            </a:r>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标题 1"/>
          <p:cNvSpPr>
            <a:spLocks noGrp="1"/>
          </p:cNvSpPr>
          <p:nvPr>
            <p:ph type="title"/>
          </p:nvPr>
        </p:nvSpPr>
        <p:spPr>
          <a:noFill/>
          <a:ln>
            <a:noFill/>
          </a:ln>
        </p:spPr>
        <p:txBody>
          <a:bodyPr anchor="t"/>
          <a:p>
            <a:r>
              <a:rPr lang="en-US" altLang="zh-CN" dirty="0">
                <a:latin typeface="Times New Roman" panose="02020603050405020304" pitchFamily="18" charset="0"/>
              </a:rPr>
              <a:t>6.4.2 </a:t>
            </a:r>
            <a:r>
              <a:rPr lang="zh-CN" altLang="en-US" dirty="0">
                <a:latin typeface="Times New Roman" panose="02020603050405020304" pitchFamily="18" charset="0"/>
              </a:rPr>
              <a:t>微指令编码法</a:t>
            </a:r>
            <a:endParaRPr lang="zh-CN" altLang="en-US" dirty="0">
              <a:latin typeface="Times New Roman" panose="02020603050405020304" pitchFamily="18" charset="0"/>
              <a:ea typeface="Times New Roman" panose="02020603050405020304" pitchFamily="18" charset="0"/>
            </a:endParaRPr>
          </a:p>
        </p:txBody>
      </p:sp>
      <p:sp>
        <p:nvSpPr>
          <p:cNvPr id="66562" name="内容占位符 2"/>
          <p:cNvSpPr>
            <a:spLocks noGrp="1"/>
          </p:cNvSpPr>
          <p:nvPr>
            <p:ph idx="1"/>
          </p:nvPr>
        </p:nvSpPr>
        <p:spPr>
          <a:noFill/>
          <a:ln>
            <a:noFill/>
          </a:ln>
        </p:spPr>
        <p:txBody>
          <a:bodyPr anchor="t"/>
          <a:p>
            <a:r>
              <a:rPr lang="zh-CN" altLang="en-US" dirty="0">
                <a:latin typeface="Times New Roman" panose="02020603050405020304" pitchFamily="18" charset="0"/>
              </a:rPr>
              <a:t>操作控制字段的编码方法</a:t>
            </a:r>
            <a:endParaRPr lang="en-US" altLang="zh-CN" dirty="0">
              <a:latin typeface="Times New Roman" panose="02020603050405020304" pitchFamily="18" charset="0"/>
            </a:endParaRPr>
          </a:p>
          <a:p>
            <a:pPr lvl="1">
              <a:spcBef>
                <a:spcPts val="1800"/>
              </a:spcBef>
            </a:pPr>
            <a:r>
              <a:rPr lang="zh-CN" altLang="en-US" sz="2400" dirty="0">
                <a:latin typeface="Times New Roman" panose="02020603050405020304" pitchFamily="18" charset="0"/>
              </a:rPr>
              <a:t>大型机强调速度，要求译码过程尽量</a:t>
            </a:r>
            <a:r>
              <a:rPr lang="zh-CN" altLang="en-US" sz="2400" b="1" dirty="0">
                <a:solidFill>
                  <a:srgbClr val="FF0000"/>
                </a:solidFill>
                <a:latin typeface="Times New Roman" panose="02020603050405020304" pitchFamily="18" charset="0"/>
              </a:rPr>
              <a:t>快</a:t>
            </a:r>
            <a:r>
              <a:rPr lang="zh-CN" altLang="en-US" sz="2400" dirty="0">
                <a:latin typeface="Times New Roman" panose="02020603050405020304" pitchFamily="18" charset="0"/>
              </a:rPr>
              <a:t>；</a:t>
            </a:r>
            <a:endParaRPr lang="en-US" altLang="zh-CN"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微、小型机注意经济性，要求缩短</a:t>
            </a:r>
            <a:r>
              <a:rPr lang="zh-CN" altLang="en-US" sz="2400" b="1" dirty="0">
                <a:solidFill>
                  <a:srgbClr val="FF0000"/>
                </a:solidFill>
                <a:latin typeface="Times New Roman" panose="02020603050405020304" pitchFamily="18" charset="0"/>
              </a:rPr>
              <a:t>微指令字长</a:t>
            </a:r>
            <a:r>
              <a:rPr lang="zh-CN" altLang="en-US" sz="2400" dirty="0">
                <a:latin typeface="Times New Roman" panose="02020603050405020304" pitchFamily="18" charset="0"/>
              </a:rPr>
              <a:t>；</a:t>
            </a:r>
            <a:endParaRPr lang="en-US" altLang="zh-CN"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中型机兼顾速度和价格，</a:t>
            </a:r>
            <a:r>
              <a:rPr lang="zh-CN" altLang="en-US" sz="2400" dirty="0">
                <a:latin typeface="Times New Roman" panose="02020603050405020304" pitchFamily="18" charset="0"/>
                <a:cs typeface="+mn-ea"/>
              </a:rPr>
              <a:t>速度与微指令字长</a:t>
            </a:r>
            <a:r>
              <a:rPr lang="zh-CN" altLang="en-US" sz="2400" b="1" dirty="0">
                <a:solidFill>
                  <a:srgbClr val="FF0000"/>
                </a:solidFill>
                <a:latin typeface="Times New Roman" panose="02020603050405020304" pitchFamily="18" charset="0"/>
              </a:rPr>
              <a:t>平衡</a:t>
            </a:r>
            <a:r>
              <a:rPr lang="zh-CN" altLang="en-US" sz="2400" dirty="0">
                <a:latin typeface="Times New Roman" panose="02020603050405020304" pitchFamily="18" charset="0"/>
              </a:rPr>
              <a:t>。</a:t>
            </a:r>
            <a:endParaRPr lang="zh-CN" altLang="en-US" dirty="0">
              <a:latin typeface="Times New Roman" panose="02020603050405020304" pitchFamily="18" charset="0"/>
            </a:endParaRPr>
          </a:p>
          <a:p>
            <a:pPr lvl="1"/>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标题 1"/>
          <p:cNvSpPr>
            <a:spLocks noGrp="1"/>
          </p:cNvSpPr>
          <p:nvPr>
            <p:ph type="title"/>
          </p:nvPr>
        </p:nvSpPr>
        <p:spPr>
          <a:noFill/>
          <a:ln>
            <a:noFill/>
          </a:ln>
        </p:spPr>
        <p:txBody>
          <a:bodyPr anchor="t"/>
          <a:p>
            <a:r>
              <a:rPr lang="en-US" altLang="zh-CN" dirty="0">
                <a:latin typeface="Times New Roman" panose="02020603050405020304" pitchFamily="18" charset="0"/>
              </a:rPr>
              <a:t>1.</a:t>
            </a:r>
            <a:r>
              <a:rPr lang="zh-CN" altLang="en-US" dirty="0">
                <a:latin typeface="Times New Roman" panose="02020603050405020304" pitchFamily="18" charset="0"/>
              </a:rPr>
              <a:t>直接控制法（不译码法）</a:t>
            </a:r>
            <a:endParaRPr lang="zh-CN" altLang="en-US" dirty="0">
              <a:latin typeface="Times New Roman" panose="02020603050405020304" pitchFamily="18" charset="0"/>
              <a:ea typeface="Times New Roman" panose="02020603050405020304" pitchFamily="18" charset="0"/>
            </a:endParaRPr>
          </a:p>
        </p:txBody>
      </p:sp>
      <p:sp>
        <p:nvSpPr>
          <p:cNvPr id="67586" name="内容占位符 2"/>
          <p:cNvSpPr>
            <a:spLocks noGrp="1"/>
          </p:cNvSpPr>
          <p:nvPr>
            <p:ph idx="1"/>
          </p:nvPr>
        </p:nvSpPr>
        <p:spPr>
          <a:xfrm>
            <a:off x="457200" y="1097915"/>
            <a:ext cx="8229600" cy="4525963"/>
          </a:xfrm>
          <a:noFill/>
          <a:ln>
            <a:noFill/>
          </a:ln>
        </p:spPr>
        <p:txBody>
          <a:bodyPr anchor="t"/>
          <a:p>
            <a:r>
              <a:rPr lang="zh-CN" altLang="en-US" sz="2400" dirty="0">
                <a:latin typeface="Times New Roman" panose="02020603050405020304" pitchFamily="18" charset="0"/>
              </a:rPr>
              <a:t>操作控制字段中各位直接控制，无须译码。</a:t>
            </a:r>
            <a:endParaRPr lang="en-US" altLang="zh-CN" sz="2400" dirty="0">
              <a:latin typeface="Times New Roman" panose="02020603050405020304" pitchFamily="18" charset="0"/>
            </a:endParaRPr>
          </a:p>
          <a:p>
            <a:pPr lvl="1">
              <a:spcBef>
                <a:spcPts val="1200"/>
              </a:spcBef>
            </a:pPr>
            <a:r>
              <a:rPr lang="zh-CN" altLang="en-US" sz="2000" b="1" dirty="0">
                <a:solidFill>
                  <a:srgbClr val="FF0000"/>
                </a:solidFill>
                <a:latin typeface="Times New Roman" panose="02020603050405020304" pitchFamily="18" charset="0"/>
              </a:rPr>
              <a:t>每一个独立的二进制位代表一个微命令</a:t>
            </a:r>
            <a:endParaRPr lang="en-US" altLang="zh-CN" sz="2000" b="1" dirty="0">
              <a:solidFill>
                <a:srgbClr val="FF0000"/>
              </a:solidFill>
              <a:latin typeface="Times New Roman" panose="02020603050405020304" pitchFamily="18" charset="0"/>
            </a:endParaRPr>
          </a:p>
          <a:p>
            <a:pPr lvl="2" latinLnBrk="0">
              <a:spcBef>
                <a:spcPts val="600"/>
              </a:spcBef>
            </a:pPr>
            <a:r>
              <a:rPr lang="zh-CN" altLang="en-US" sz="2000" dirty="0">
                <a:latin typeface="Times New Roman" panose="02020603050405020304" pitchFamily="18" charset="0"/>
                <a:cs typeface="+mn-ea"/>
              </a:rPr>
              <a:t>若微命令的总数为N，操作控制字段长度为</a:t>
            </a:r>
            <a:r>
              <a:rPr lang="en-US" altLang="zh-CN" sz="2000" dirty="0">
                <a:latin typeface="Times New Roman" panose="02020603050405020304" pitchFamily="18" charset="0"/>
                <a:cs typeface="+mn-ea"/>
              </a:rPr>
              <a:t>N</a:t>
            </a:r>
            <a:r>
              <a:rPr lang="zh-CN" altLang="en-US" sz="2000" dirty="0">
                <a:latin typeface="Times New Roman" panose="02020603050405020304" pitchFamily="18" charset="0"/>
                <a:cs typeface="+mn-ea"/>
              </a:rPr>
              <a:t>；</a:t>
            </a:r>
            <a:endParaRPr lang="zh-CN" altLang="en-US" sz="2000" dirty="0">
              <a:latin typeface="Times New Roman" panose="02020603050405020304" pitchFamily="18" charset="0"/>
              <a:cs typeface="+mn-ea"/>
            </a:endParaRPr>
          </a:p>
          <a:p>
            <a:pPr lvl="2" latinLnBrk="0">
              <a:spcBef>
                <a:spcPts val="600"/>
              </a:spcBef>
            </a:pPr>
            <a:r>
              <a:rPr lang="zh-CN" altLang="en-US" sz="2000" dirty="0">
                <a:latin typeface="Times New Roman" panose="02020603050405020304" pitchFamily="18" charset="0"/>
                <a:cs typeface="+mn-ea"/>
              </a:rPr>
              <a:t>为“1”表示这个微命令有效；否则无效</a:t>
            </a:r>
            <a:endParaRPr lang="zh-CN" altLang="en-US" sz="2000" dirty="0">
              <a:latin typeface="Times New Roman" panose="02020603050405020304" pitchFamily="18" charset="0"/>
              <a:cs typeface="+mn-ea"/>
            </a:endParaRPr>
          </a:p>
          <a:p>
            <a:pPr lvl="1">
              <a:spcBef>
                <a:spcPts val="1200"/>
              </a:spcBef>
            </a:pPr>
            <a:r>
              <a:rPr lang="zh-CN" altLang="en-US" sz="2000" dirty="0">
                <a:latin typeface="Times New Roman" panose="02020603050405020304" pitchFamily="18" charset="0"/>
              </a:rPr>
              <a:t>优点：结构简单，</a:t>
            </a:r>
            <a:r>
              <a:rPr lang="zh-CN" altLang="en-US" sz="2000" dirty="0">
                <a:solidFill>
                  <a:srgbClr val="FF0000"/>
                </a:solidFill>
                <a:latin typeface="Times New Roman" panose="02020603050405020304" pitchFamily="18" charset="0"/>
              </a:rPr>
              <a:t>并行</a:t>
            </a:r>
            <a:r>
              <a:rPr lang="zh-CN" altLang="en-US" sz="2000" dirty="0">
                <a:latin typeface="Times New Roman" panose="02020603050405020304" pitchFamily="18" charset="0"/>
              </a:rPr>
              <a:t>性强，操作速度</a:t>
            </a:r>
            <a:r>
              <a:rPr lang="zh-CN" altLang="en-US" sz="2000" dirty="0">
                <a:solidFill>
                  <a:srgbClr val="FF0000"/>
                </a:solidFill>
                <a:latin typeface="Times New Roman" panose="02020603050405020304" pitchFamily="18" charset="0"/>
              </a:rPr>
              <a:t>快</a:t>
            </a:r>
            <a:r>
              <a:rPr lang="zh-CN" altLang="en-US" sz="2000" dirty="0">
                <a:latin typeface="Times New Roman" panose="02020603050405020304" pitchFamily="18" charset="0"/>
              </a:rPr>
              <a:t>；</a:t>
            </a:r>
            <a:endParaRPr lang="en-US" altLang="zh-CN" sz="2000" dirty="0">
              <a:latin typeface="Times New Roman" panose="02020603050405020304" pitchFamily="18" charset="0"/>
            </a:endParaRPr>
          </a:p>
          <a:p>
            <a:pPr lvl="1">
              <a:spcBef>
                <a:spcPts val="1200"/>
              </a:spcBef>
            </a:pPr>
            <a:r>
              <a:rPr lang="zh-CN" altLang="en-US" sz="2000" dirty="0">
                <a:latin typeface="Times New Roman" panose="02020603050405020304" pitchFamily="18" charset="0"/>
                <a:cs typeface="+mn-ea"/>
              </a:rPr>
              <a:t>缺点：</a:t>
            </a:r>
            <a:r>
              <a:rPr lang="zh-CN" altLang="en-US" sz="2000" dirty="0">
                <a:solidFill>
                  <a:srgbClr val="FF0000"/>
                </a:solidFill>
                <a:latin typeface="Times New Roman" panose="02020603050405020304" pitchFamily="18" charset="0"/>
              </a:rPr>
              <a:t>微指令字太长</a:t>
            </a:r>
            <a:endParaRPr lang="en-US" altLang="zh-CN" sz="2000" dirty="0">
              <a:solidFill>
                <a:srgbClr val="FF0000"/>
              </a:solidFill>
              <a:latin typeface="Times New Roman" panose="02020603050405020304" pitchFamily="18" charset="0"/>
            </a:endParaRPr>
          </a:p>
          <a:p>
            <a:pPr lvl="2">
              <a:spcBef>
                <a:spcPts val="600"/>
              </a:spcBef>
            </a:pPr>
            <a:r>
              <a:rPr lang="zh-CN" altLang="en-US" sz="2000" dirty="0">
                <a:latin typeface="Times New Roman" panose="02020603050405020304" pitchFamily="18" charset="0"/>
              </a:rPr>
              <a:t>互斥的微命令不允许并行操作；</a:t>
            </a:r>
            <a:endParaRPr lang="en-US" altLang="zh-CN" sz="20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直接控制使信息的利用率下降。</a:t>
            </a:r>
            <a:endParaRPr lang="zh-CN" altLang="en-US" sz="2000" dirty="0">
              <a:latin typeface="Times New Roman" panose="02020603050405020304" pitchFamily="18" charset="0"/>
              <a:ea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755650" y="4509135"/>
            <a:ext cx="7639050" cy="187642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标题 1"/>
          <p:cNvSpPr>
            <a:spLocks noGrp="1"/>
          </p:cNvSpPr>
          <p:nvPr>
            <p:ph type="title"/>
          </p:nvPr>
        </p:nvSpPr>
        <p:spPr>
          <a:noFill/>
          <a:ln>
            <a:noFill/>
          </a:ln>
        </p:spPr>
        <p:txBody>
          <a:bodyPr anchor="t"/>
          <a:p>
            <a:r>
              <a:rPr lang="en-US" altLang="zh-CN" dirty="0">
                <a:latin typeface="Times New Roman" panose="02020603050405020304" pitchFamily="18" charset="0"/>
              </a:rPr>
              <a:t>2.</a:t>
            </a:r>
            <a:r>
              <a:rPr lang="zh-CN" altLang="en-US" dirty="0">
                <a:latin typeface="Times New Roman" panose="02020603050405020304" pitchFamily="18" charset="0"/>
              </a:rPr>
              <a:t>最短编码法</a:t>
            </a:r>
            <a:endParaRPr lang="zh-CN" altLang="en-US" dirty="0">
              <a:latin typeface="Times New Roman" panose="02020603050405020304" pitchFamily="18" charset="0"/>
              <a:ea typeface="Times New Roman" panose="02020603050405020304" pitchFamily="18" charset="0"/>
            </a:endParaRPr>
          </a:p>
        </p:txBody>
      </p:sp>
      <p:sp>
        <p:nvSpPr>
          <p:cNvPr id="3" name="内容占位符 2"/>
          <p:cNvSpPr>
            <a:spLocks noGrp="1"/>
          </p:cNvSpPr>
          <p:nvPr>
            <p:ph idx="1"/>
          </p:nvPr>
        </p:nvSpPr>
        <p:spPr>
          <a:xfrm>
            <a:off x="457200" y="1417638"/>
            <a:ext cx="8229600" cy="4891088"/>
          </a:xfrm>
        </p:spPr>
        <p:txBody>
          <a:body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r>
              <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统一编码，</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每条微指令定义一个微命令</a:t>
            </a:r>
            <a:r>
              <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a:t>
            </a:r>
            <a:endParaRPr kumimoji="0" lang="en-US" altLang="zh-CN"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ts val="1200"/>
              </a:spcBef>
              <a:spcAft>
                <a:spcPct val="0"/>
              </a:spcAft>
              <a:buClr>
                <a:schemeClr val="accent1"/>
              </a:buClr>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若微命令的总数为</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，操作控制字段长度为</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endParaRPr kumimoji="0" lang="zh-CN" alt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457200" marR="0" lvl="1"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r>
              <a:rPr kumimoji="0" lang="zh-CN" alt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altLang="zh-CN"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L≥log</a:t>
            </a:r>
            <a:r>
              <a:rPr kumimoji="0" lang="en-US" altLang="zh-CN" sz="2800" b="0" i="0" u="none" strike="noStrike" kern="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2</a:t>
            </a:r>
            <a:r>
              <a:rPr kumimoji="0" lang="en-US" altLang="zh-CN" sz="2800" b="0" i="0" u="none" strike="noStrike" kern="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a:t>
            </a:r>
            <a:endParaRPr kumimoji="0" lang="en-US" altLang="zh-CN" sz="2800" b="0" i="0" u="none" strike="noStrike" kern="0" cap="none" spc="0" normalizeH="0" baseline="30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ts val="1200"/>
              </a:spcBef>
              <a:spcAft>
                <a:spcPct val="0"/>
              </a:spcAft>
              <a:buClr>
                <a:schemeClr val="accent1"/>
              </a:buClr>
              <a:buSzTx/>
              <a:buFont typeface="Wingdings" panose="05000000000000000000" pitchFamily="2" charset="2"/>
              <a:buChar char="§"/>
              <a:defRPr/>
            </a:pPr>
            <a:r>
              <a:rPr kumimoji="0" lang="zh-CN" altLang="en-US" sz="2400" b="0" i="0" u="none" strike="noStrike" kern="0" cap="none" spc="0" normalizeH="0" baseline="0" noProof="0" dirty="0">
                <a:ln>
                  <a:noFill/>
                </a:ln>
                <a:effectLst/>
                <a:uLnTx/>
                <a:uFillTx/>
                <a:latin typeface="Times New Roman" panose="02020603050405020304" pitchFamily="18" charset="0"/>
                <a:ea typeface="+mn-ea"/>
                <a:cs typeface="Times New Roman" panose="02020603050405020304" pitchFamily="18" charset="0"/>
              </a:rPr>
              <a:t>优点：</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微指令短</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endParaRPr kumimoji="0" lang="en-US" altLang="zh-CN"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ts val="1200"/>
              </a:spcBef>
              <a:spcAft>
                <a:spcPct val="0"/>
              </a:spcAft>
              <a:buClr>
                <a:schemeClr val="accent1"/>
              </a:buClr>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缺点：</a:t>
            </a:r>
            <a:endParaRPr kumimoji="0" lang="en-US" altLang="zh-CN"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1143000" marR="0" lvl="2" indent="-228600" algn="l" defTabSz="914400" rtl="0" eaLnBrk="0" fontAlgn="base" latinLnBrk="0" hangingPunct="0">
              <a:lnSpc>
                <a:spcPct val="100000"/>
              </a:lnSpc>
              <a:spcBef>
                <a:spcPts val="600"/>
              </a:spcBef>
              <a:spcAft>
                <a:spcPct val="0"/>
              </a:spcAft>
              <a:buClr>
                <a:schemeClr val="tx1"/>
              </a:buClr>
              <a:buSzTx/>
              <a:buFontTx/>
              <a:buChar char="•"/>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需要译码；</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1143000" marR="0" lvl="2" indent="-228600" algn="l" defTabSz="914400" rtl="0" eaLnBrk="0" fontAlgn="base" latinLnBrk="0" hangingPunct="0">
              <a:lnSpc>
                <a:spcPct val="100000"/>
              </a:lnSpc>
              <a:spcBef>
                <a:spcPts val="600"/>
              </a:spcBef>
              <a:spcAft>
                <a:spcPct val="0"/>
              </a:spcAft>
              <a:buClr>
                <a:schemeClr val="tx1"/>
              </a:buClr>
              <a:buSzTx/>
              <a:buFontTx/>
              <a:buChar char="•"/>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不能充分利用并行性</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微程序长</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1143000" marR="0" lvl="2" indent="-228600" algn="l" defTabSz="914400" rtl="0" eaLnBrk="0" fontAlgn="base" latinLnBrk="0" hangingPunct="0">
              <a:lnSpc>
                <a:spcPct val="100000"/>
              </a:lnSpc>
              <a:spcBef>
                <a:spcPts val="600"/>
              </a:spcBef>
              <a:spcAft>
                <a:spcPct val="0"/>
              </a:spcAft>
              <a:buClr>
                <a:schemeClr val="tx1"/>
              </a:buClr>
              <a:buSzTx/>
              <a:buFontTx/>
              <a:buChar char="•"/>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要求在同一时刻同时动作的组合性微操作无法实现</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endParaRPr kumimoji="0" lang="en-US" altLang="zh-CN"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endParaRPr kumimoji="0" lang="zh-CN" alt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6.1.2 CPU</a:t>
            </a:r>
            <a:r>
              <a:rPr lang="zh-CN" altLang="en-US" dirty="0">
                <a:latin typeface="Times New Roman" panose="02020603050405020304" pitchFamily="18" charset="0"/>
              </a:rPr>
              <a:t>中的主要寄存器</a:t>
            </a:r>
            <a:endParaRPr lang="zh-CN" altLang="en-US" dirty="0">
              <a:latin typeface="Times New Roman" panose="02020603050405020304" pitchFamily="18" charset="0"/>
              <a:ea typeface="Times New Roman" panose="02020603050405020304" pitchFamily="18" charset="0"/>
            </a:endParaRPr>
          </a:p>
        </p:txBody>
      </p:sp>
      <p:sp>
        <p:nvSpPr>
          <p:cNvPr id="18434" name="内容占位符 2"/>
          <p:cNvSpPr>
            <a:spLocks noGrp="1"/>
          </p:cNvSpPr>
          <p:nvPr>
            <p:ph idx="1"/>
          </p:nvPr>
        </p:nvSpPr>
        <p:spPr>
          <a:noFill/>
          <a:ln>
            <a:noFill/>
          </a:ln>
        </p:spPr>
        <p:txBody>
          <a:bodyPr anchor="t"/>
          <a:p>
            <a:pPr eaLnBrk="1" hangingPunct="1"/>
            <a:r>
              <a:rPr lang="en-US" altLang="zh-CN" dirty="0">
                <a:latin typeface="Times New Roman" panose="02020603050405020304" pitchFamily="18" charset="0"/>
              </a:rPr>
              <a:t>1.</a:t>
            </a:r>
            <a:r>
              <a:rPr lang="zh-CN" altLang="en-US" dirty="0">
                <a:latin typeface="Times New Roman" panose="02020603050405020304" pitchFamily="18" charset="0"/>
              </a:rPr>
              <a:t>通用寄存器</a:t>
            </a:r>
            <a:endParaRPr lang="zh-CN" altLang="en-US" dirty="0">
              <a:latin typeface="Times New Roman" panose="02020603050405020304" pitchFamily="18" charset="0"/>
            </a:endParaRPr>
          </a:p>
          <a:p>
            <a:pPr lvl="1" eaLnBrk="1" hangingPunct="1">
              <a:spcBef>
                <a:spcPts val="1800"/>
              </a:spcBef>
            </a:pPr>
            <a:r>
              <a:rPr lang="zh-CN" altLang="en-US" dirty="0">
                <a:solidFill>
                  <a:srgbClr val="FF0000"/>
                </a:solidFill>
                <a:latin typeface="Times New Roman" panose="02020603050405020304" pitchFamily="18" charset="0"/>
              </a:rPr>
              <a:t>存放</a:t>
            </a:r>
            <a:r>
              <a:rPr lang="zh-CN" altLang="en-US" dirty="0">
                <a:latin typeface="Times New Roman" panose="02020603050405020304" pitchFamily="18" charset="0"/>
              </a:rPr>
              <a:t>原始数据和运算结果；</a:t>
            </a:r>
            <a:endParaRPr lang="zh-CN" altLang="en-US" dirty="0">
              <a:latin typeface="Times New Roman" panose="02020603050405020304" pitchFamily="18" charset="0"/>
            </a:endParaRPr>
          </a:p>
          <a:p>
            <a:pPr lvl="1" eaLnBrk="1" hangingPunct="1">
              <a:spcBef>
                <a:spcPts val="1800"/>
              </a:spcBef>
            </a:pPr>
            <a:r>
              <a:rPr lang="zh-CN" altLang="en-US" dirty="0">
                <a:latin typeface="Times New Roman" panose="02020603050405020304" pitchFamily="18" charset="0"/>
              </a:rPr>
              <a:t>作为变址寄存器、计数器、地址指针等；</a:t>
            </a:r>
            <a:endParaRPr lang="en-US" altLang="zh-CN" dirty="0">
              <a:latin typeface="Times New Roman" panose="02020603050405020304" pitchFamily="18" charset="0"/>
            </a:endParaRPr>
          </a:p>
          <a:p>
            <a:pPr lvl="1" eaLnBrk="1" hangingPunct="1">
              <a:spcBef>
                <a:spcPts val="1800"/>
              </a:spcBef>
            </a:pPr>
            <a:r>
              <a:rPr lang="zh-CN" altLang="en-US" dirty="0">
                <a:latin typeface="Times New Roman" panose="02020603050405020304" pitchFamily="18" charset="0"/>
              </a:rPr>
              <a:t>减少访问存储器的次数；</a:t>
            </a:r>
            <a:endParaRPr lang="en-US" altLang="zh-CN" dirty="0">
              <a:latin typeface="Times New Roman" panose="02020603050405020304" pitchFamily="18" charset="0"/>
            </a:endParaRPr>
          </a:p>
          <a:p>
            <a:pPr lvl="1" eaLnBrk="1" hangingPunct="1">
              <a:spcBef>
                <a:spcPts val="1800"/>
              </a:spcBef>
            </a:pPr>
            <a:r>
              <a:rPr lang="zh-CN" altLang="en-US" dirty="0">
                <a:latin typeface="Times New Roman" panose="02020603050405020304" pitchFamily="18" charset="0"/>
              </a:rPr>
              <a:t>提高运算速度。</a:t>
            </a:r>
            <a:endParaRPr lang="zh-CN" altLang="en-US" dirty="0">
              <a:latin typeface="Times New Roman" panose="02020603050405020304" pitchFamily="18" charset="0"/>
            </a:endParaRPr>
          </a:p>
          <a:p>
            <a:pPr eaLnBrk="1" hangingPunct="1"/>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标题 1"/>
          <p:cNvSpPr>
            <a:spLocks noGrp="1"/>
          </p:cNvSpPr>
          <p:nvPr>
            <p:ph type="title"/>
          </p:nvPr>
        </p:nvSpPr>
        <p:spPr>
          <a:noFill/>
          <a:ln>
            <a:noFill/>
          </a:ln>
        </p:spPr>
        <p:txBody>
          <a:bodyPr anchor="t"/>
          <a:p>
            <a:r>
              <a:rPr lang="en-US" altLang="zh-CN" dirty="0">
                <a:latin typeface="Times New Roman" panose="02020603050405020304" pitchFamily="18" charset="0"/>
              </a:rPr>
              <a:t>3.</a:t>
            </a:r>
            <a:r>
              <a:rPr lang="zh-CN" altLang="en-US" dirty="0">
                <a:latin typeface="Times New Roman" panose="02020603050405020304" pitchFamily="18" charset="0"/>
              </a:rPr>
              <a:t>字段编码法</a:t>
            </a:r>
            <a:endParaRPr lang="zh-CN" altLang="en-US" dirty="0">
              <a:latin typeface="Times New Roman" panose="02020603050405020304" pitchFamily="18" charset="0"/>
              <a:ea typeface="Times New Roman" panose="02020603050405020304" pitchFamily="18" charset="0"/>
            </a:endParaRPr>
          </a:p>
        </p:txBody>
      </p:sp>
      <p:sp>
        <p:nvSpPr>
          <p:cNvPr id="69634" name="内容占位符 2"/>
          <p:cNvSpPr>
            <a:spLocks noGrp="1"/>
          </p:cNvSpPr>
          <p:nvPr>
            <p:ph idx="1"/>
          </p:nvPr>
        </p:nvSpPr>
        <p:spPr>
          <a:noFill/>
          <a:ln>
            <a:noFill/>
          </a:ln>
        </p:spPr>
        <p:txBody>
          <a:bodyPr anchor="t"/>
          <a:p>
            <a:pPr>
              <a:spcBef>
                <a:spcPts val="1200"/>
              </a:spcBef>
            </a:pPr>
            <a:r>
              <a:rPr lang="zh-CN" altLang="en-US" dirty="0">
                <a:latin typeface="Times New Roman" panose="02020603050405020304" pitchFamily="18" charset="0"/>
              </a:rPr>
              <a:t>将操作控制字段分为若干个小段；</a:t>
            </a:r>
            <a:endParaRPr lang="en-US" altLang="zh-CN"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段内采用最短编码法；</a:t>
            </a:r>
            <a:endParaRPr lang="en-US" altLang="zh-CN"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段与段之间采用直接控制法。</a:t>
            </a:r>
            <a:endParaRPr lang="en-US" altLang="zh-CN" dirty="0">
              <a:latin typeface="Times New Roman" panose="02020603050405020304" pitchFamily="18" charset="0"/>
            </a:endParaRPr>
          </a:p>
          <a:p>
            <a:pPr>
              <a:spcBef>
                <a:spcPts val="1800"/>
              </a:spcBef>
            </a:pPr>
            <a:r>
              <a:rPr lang="zh-CN" altLang="en-US" dirty="0">
                <a:latin typeface="Times New Roman" panose="02020603050405020304" pitchFamily="18" charset="0"/>
              </a:rPr>
              <a:t>分为两种：</a:t>
            </a:r>
            <a:endParaRPr lang="en-US" altLang="zh-CN"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字段直接编码；</a:t>
            </a:r>
            <a:endParaRPr lang="en-US" altLang="zh-CN"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字段间接编码。</a:t>
            </a:r>
            <a:endParaRPr lang="zh-CN" altLang="en-US" sz="24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标题 1"/>
          <p:cNvSpPr>
            <a:spLocks noGrp="1"/>
          </p:cNvSpPr>
          <p:nvPr>
            <p:ph type="title"/>
          </p:nvPr>
        </p:nvSpPr>
        <p:spPr>
          <a:noFill/>
          <a:ln>
            <a:noFill/>
          </a:ln>
        </p:spPr>
        <p:txBody>
          <a:bodyPr anchor="t"/>
          <a:p>
            <a:r>
              <a:rPr lang="zh-CN" altLang="en-US" dirty="0">
                <a:latin typeface="Times New Roman" panose="02020603050405020304" pitchFamily="18" charset="0"/>
              </a:rPr>
              <a:t>⑴ 字段直接编码法</a:t>
            </a:r>
            <a:br>
              <a:rPr lang="zh-CN" altLang="en-US" dirty="0">
                <a:latin typeface="Times New Roman" panose="02020603050405020304" pitchFamily="18" charset="0"/>
              </a:rPr>
            </a:br>
            <a:endParaRPr lang="zh-CN" altLang="en-US" dirty="0">
              <a:latin typeface="Times New Roman" panose="02020603050405020304" pitchFamily="18" charset="0"/>
              <a:ea typeface="Times New Roman" panose="02020603050405020304" pitchFamily="18" charset="0"/>
            </a:endParaRPr>
          </a:p>
        </p:txBody>
      </p:sp>
      <p:sp>
        <p:nvSpPr>
          <p:cNvPr id="70658" name="内容占位符 2"/>
          <p:cNvSpPr>
            <a:spLocks noGrp="1"/>
          </p:cNvSpPr>
          <p:nvPr>
            <p:ph idx="1"/>
          </p:nvPr>
        </p:nvSpPr>
        <p:spPr>
          <a:xfrm>
            <a:off x="457200" y="1341120"/>
            <a:ext cx="8229600" cy="1008063"/>
          </a:xfrm>
          <a:noFill/>
          <a:ln>
            <a:noFill/>
          </a:ln>
        </p:spPr>
        <p:txBody>
          <a:bodyPr anchor="t"/>
          <a:p>
            <a:r>
              <a:rPr lang="zh-CN" altLang="en-US" dirty="0">
                <a:latin typeface="Times New Roman" panose="02020603050405020304" pitchFamily="18" charset="0"/>
              </a:rPr>
              <a:t>各字段独立定义本字段微命令，与其他字段无关</a:t>
            </a:r>
            <a:endParaRPr lang="zh-CN" altLang="en-US" dirty="0">
              <a:latin typeface="Times New Roman" panose="02020603050405020304" pitchFamily="18" charset="0"/>
              <a:ea typeface="Times New Roman" panose="02020603050405020304" pitchFamily="18" charset="0"/>
            </a:endParaRPr>
          </a:p>
        </p:txBody>
      </p:sp>
      <p:graphicFrame>
        <p:nvGraphicFramePr>
          <p:cNvPr id="70659" name="Object 5"/>
          <p:cNvGraphicFramePr>
            <a:graphicFrameLocks noChangeAspect="1"/>
          </p:cNvGraphicFramePr>
          <p:nvPr/>
        </p:nvGraphicFramePr>
        <p:xfrm>
          <a:off x="860425" y="1845310"/>
          <a:ext cx="7423150" cy="2343150"/>
        </p:xfrm>
        <a:graphic>
          <a:graphicData uri="http://schemas.openxmlformats.org/presentationml/2006/ole">
            <mc:AlternateContent xmlns:mc="http://schemas.openxmlformats.org/markup-compatibility/2006">
              <mc:Choice xmlns:v="urn:schemas-microsoft-com:vml" Requires="v">
                <p:oleObj spid="_x0000_s3083" name="" r:id="rId1" imgW="3088640" imgH="1376680" progId="Visio.Drawing.6">
                  <p:embed/>
                </p:oleObj>
              </mc:Choice>
              <mc:Fallback>
                <p:oleObj name="" r:id="rId1" imgW="3088640" imgH="1376680" progId="Visio.Drawing.6">
                  <p:embed/>
                  <p:pic>
                    <p:nvPicPr>
                      <p:cNvPr id="0" name="图片 3082"/>
                      <p:cNvPicPr/>
                      <p:nvPr/>
                    </p:nvPicPr>
                    <p:blipFill>
                      <a:blip r:embed="rId2"/>
                      <a:stretch>
                        <a:fillRect/>
                      </a:stretch>
                    </p:blipFill>
                    <p:spPr>
                      <a:xfrm>
                        <a:off x="860425" y="1845310"/>
                        <a:ext cx="7423150" cy="2343150"/>
                      </a:xfrm>
                      <a:prstGeom prst="rect">
                        <a:avLst/>
                      </a:prstGeom>
                      <a:noFill/>
                      <a:ln w="38100">
                        <a:noFill/>
                        <a:miter/>
                      </a:ln>
                    </p:spPr>
                  </p:pic>
                </p:oleObj>
              </mc:Fallback>
            </mc:AlternateContent>
          </a:graphicData>
        </a:graphic>
      </p:graphicFrame>
      <p:pic>
        <p:nvPicPr>
          <p:cNvPr id="101" name="图片 100"/>
          <p:cNvPicPr/>
          <p:nvPr>
            <p:custDataLst>
              <p:tags r:id="rId3"/>
            </p:custDataLst>
          </p:nvPr>
        </p:nvPicPr>
        <p:blipFill>
          <a:blip r:embed="rId4"/>
          <a:srcRect t="14062"/>
          <a:stretch>
            <a:fillRect/>
          </a:stretch>
        </p:blipFill>
        <p:spPr>
          <a:xfrm>
            <a:off x="779780" y="4156075"/>
            <a:ext cx="7061835" cy="21621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标题 1"/>
          <p:cNvSpPr>
            <a:spLocks noGrp="1"/>
          </p:cNvSpPr>
          <p:nvPr>
            <p:ph type="title"/>
          </p:nvPr>
        </p:nvSpPr>
        <p:spPr>
          <a:noFill/>
          <a:ln>
            <a:noFill/>
          </a:ln>
        </p:spPr>
        <p:txBody>
          <a:bodyPr anchor="t"/>
          <a:p>
            <a:r>
              <a:rPr lang="zh-CN" altLang="en-US" dirty="0">
                <a:latin typeface="Times New Roman" panose="02020603050405020304" pitchFamily="18" charset="0"/>
              </a:rPr>
              <a:t>⑵ 字段间接编码法</a:t>
            </a:r>
            <a:br>
              <a:rPr lang="zh-CN" altLang="en-US" dirty="0">
                <a:latin typeface="Times New Roman" panose="02020603050405020304" pitchFamily="18" charset="0"/>
              </a:rPr>
            </a:br>
            <a:endParaRPr lang="zh-CN" altLang="en-US" dirty="0">
              <a:latin typeface="Times New Roman" panose="02020603050405020304" pitchFamily="18" charset="0"/>
              <a:ea typeface="Times New Roman" panose="02020603050405020304" pitchFamily="18" charset="0"/>
            </a:endParaRPr>
          </a:p>
        </p:txBody>
      </p:sp>
      <p:sp>
        <p:nvSpPr>
          <p:cNvPr id="71682" name="内容占位符 2"/>
          <p:cNvSpPr>
            <a:spLocks noGrp="1"/>
          </p:cNvSpPr>
          <p:nvPr>
            <p:ph idx="1"/>
          </p:nvPr>
        </p:nvSpPr>
        <p:spPr>
          <a:xfrm>
            <a:off x="465138" y="1249363"/>
            <a:ext cx="8229600" cy="1036637"/>
          </a:xfrm>
          <a:noFill/>
          <a:ln>
            <a:noFill/>
          </a:ln>
        </p:spPr>
        <p:txBody>
          <a:bodyPr anchor="t"/>
          <a:p>
            <a:r>
              <a:rPr lang="zh-CN" altLang="en-US" dirty="0">
                <a:latin typeface="Times New Roman" panose="02020603050405020304" pitchFamily="18" charset="0"/>
              </a:rPr>
              <a:t>一个字段与其他字段的编码联合定义微命令</a:t>
            </a:r>
            <a:endParaRPr lang="zh-CN" altLang="en-US" dirty="0">
              <a:latin typeface="Times New Roman" panose="02020603050405020304" pitchFamily="18" charset="0"/>
            </a:endParaRPr>
          </a:p>
        </p:txBody>
      </p:sp>
      <p:graphicFrame>
        <p:nvGraphicFramePr>
          <p:cNvPr id="71683" name="Object 5"/>
          <p:cNvGraphicFramePr>
            <a:graphicFrameLocks noChangeAspect="1"/>
          </p:cNvGraphicFramePr>
          <p:nvPr/>
        </p:nvGraphicFramePr>
        <p:xfrm>
          <a:off x="447675" y="1916430"/>
          <a:ext cx="7777480" cy="3825875"/>
        </p:xfrm>
        <a:graphic>
          <a:graphicData uri="http://schemas.openxmlformats.org/presentationml/2006/ole">
            <mc:AlternateContent xmlns:mc="http://schemas.openxmlformats.org/markup-compatibility/2006">
              <mc:Choice xmlns:v="urn:schemas-microsoft-com:vml" Requires="v">
                <p:oleObj spid="_x0000_s3084" name="" r:id="rId1" imgW="4157980" imgH="2219960" progId="Visio.Drawing.6">
                  <p:embed/>
                </p:oleObj>
              </mc:Choice>
              <mc:Fallback>
                <p:oleObj name="" r:id="rId1" imgW="4157980" imgH="2219960" progId="Visio.Drawing.6">
                  <p:embed/>
                  <p:pic>
                    <p:nvPicPr>
                      <p:cNvPr id="0" name="图片 3083"/>
                      <p:cNvPicPr/>
                      <p:nvPr/>
                    </p:nvPicPr>
                    <p:blipFill>
                      <a:blip r:embed="rId2"/>
                      <a:stretch>
                        <a:fillRect/>
                      </a:stretch>
                    </p:blipFill>
                    <p:spPr>
                      <a:xfrm>
                        <a:off x="447675" y="1916430"/>
                        <a:ext cx="7777480" cy="3825875"/>
                      </a:xfrm>
                      <a:prstGeom prst="rect">
                        <a:avLst/>
                      </a:prstGeom>
                      <a:noFill/>
                      <a:ln w="38100">
                        <a:noFill/>
                        <a:miter/>
                      </a:ln>
                    </p:spPr>
                  </p:pic>
                </p:oleObj>
              </mc:Fallback>
            </mc:AlternateContent>
          </a:graphicData>
        </a:graphic>
      </p:graphicFrame>
      <p:sp>
        <p:nvSpPr>
          <p:cNvPr id="5" name="Rectangle 3"/>
          <p:cNvSpPr txBox="1">
            <a:spLocks noChangeArrowheads="1"/>
          </p:cNvSpPr>
          <p:nvPr/>
        </p:nvSpPr>
        <p:spPr bwMode="auto">
          <a:xfrm>
            <a:off x="1627188" y="5824538"/>
            <a:ext cx="59055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342900" marR="0" lvl="0" indent="-342900" algn="ctr" defTabSz="914400" rtl="0" eaLnBrk="1" fontAlgn="base" latinLnBrk="0" hangingPunct="1">
              <a:lnSpc>
                <a:spcPct val="100000"/>
              </a:lnSpc>
              <a:spcBef>
                <a:spcPct val="20000"/>
              </a:spcBef>
              <a:spcAft>
                <a:spcPct val="0"/>
              </a:spcAft>
              <a:buClr>
                <a:schemeClr val="hlink"/>
              </a:buClr>
              <a:buSzTx/>
              <a:buFontTx/>
              <a:buNone/>
              <a:defRPr/>
            </a:pPr>
            <a:r>
              <a:rPr kumimoji="0" lang="zh-CN" altLang="en-US" sz="24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图6-11 字段间接编码法</a:t>
            </a:r>
            <a:endParaRPr kumimoji="0" lang="zh-CN" altLang="en-US" sz="24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标题 1"/>
          <p:cNvSpPr>
            <a:spLocks noGrp="1"/>
          </p:cNvSpPr>
          <p:nvPr>
            <p:ph type="title"/>
          </p:nvPr>
        </p:nvSpPr>
        <p:spPr>
          <a:noFill/>
          <a:ln>
            <a:noFill/>
          </a:ln>
        </p:spPr>
        <p:txBody>
          <a:bodyPr anchor="t"/>
          <a:p>
            <a:r>
              <a:rPr lang="en-US" altLang="zh-CN" dirty="0">
                <a:latin typeface="Times New Roman" panose="02020603050405020304" pitchFamily="18" charset="0"/>
              </a:rPr>
              <a:t>3.</a:t>
            </a:r>
            <a:r>
              <a:rPr lang="zh-CN" altLang="en-US" dirty="0">
                <a:latin typeface="Times New Roman" panose="02020603050405020304" pitchFamily="18" charset="0"/>
              </a:rPr>
              <a:t>字段编码法（续）</a:t>
            </a:r>
            <a:endParaRPr lang="zh-CN" altLang="en-US" dirty="0">
              <a:latin typeface="Times New Roman" panose="02020603050405020304" pitchFamily="18" charset="0"/>
              <a:ea typeface="Times New Roman" panose="02020603050405020304" pitchFamily="18" charset="0"/>
            </a:endParaRPr>
          </a:p>
        </p:txBody>
      </p:sp>
      <p:sp>
        <p:nvSpPr>
          <p:cNvPr id="72706" name="内容占位符 2"/>
          <p:cNvSpPr>
            <a:spLocks noGrp="1"/>
          </p:cNvSpPr>
          <p:nvPr>
            <p:ph idx="1"/>
          </p:nvPr>
        </p:nvSpPr>
        <p:spPr>
          <a:xfrm>
            <a:off x="444500" y="1196975"/>
            <a:ext cx="8229600" cy="5180013"/>
          </a:xfrm>
          <a:noFill/>
          <a:ln>
            <a:noFill/>
          </a:ln>
        </p:spPr>
        <p:txBody>
          <a:bodyPr anchor="t"/>
          <a:p>
            <a:r>
              <a:rPr lang="zh-CN" altLang="en-US" dirty="0">
                <a:latin typeface="Times New Roman" panose="02020603050405020304" pitchFamily="18" charset="0"/>
              </a:rPr>
              <a:t>字段编码法中操作控制字段的分段原则：</a:t>
            </a:r>
            <a:endParaRPr lang="zh-CN" altLang="en-US" dirty="0">
              <a:latin typeface="Times New Roman" panose="02020603050405020304" pitchFamily="18" charset="0"/>
            </a:endParaRPr>
          </a:p>
          <a:p>
            <a:pPr lvl="1">
              <a:spcBef>
                <a:spcPts val="1800"/>
              </a:spcBef>
            </a:pPr>
            <a:r>
              <a:rPr lang="zh-CN" altLang="en-US" sz="2400" dirty="0">
                <a:solidFill>
                  <a:srgbClr val="FF0000"/>
                </a:solidFill>
                <a:latin typeface="Times New Roman" panose="02020603050405020304" pitchFamily="18" charset="0"/>
              </a:rPr>
              <a:t>互斥性</a:t>
            </a:r>
            <a:r>
              <a:rPr lang="zh-CN" altLang="en-US" sz="2400" dirty="0">
                <a:solidFill>
                  <a:schemeClr val="tx1"/>
                </a:solidFill>
                <a:latin typeface="Times New Roman" panose="02020603050405020304" pitchFamily="18" charset="0"/>
              </a:rPr>
              <a:t>的微命令分在同一段</a:t>
            </a:r>
            <a:r>
              <a:rPr lang="zh-CN" altLang="en-US" sz="2400" dirty="0">
                <a:latin typeface="Times New Roman" panose="02020603050405020304" pitchFamily="18" charset="0"/>
              </a:rPr>
              <a:t>内；</a:t>
            </a:r>
            <a:endParaRPr lang="zh-CN" altLang="en-US" sz="2400" dirty="0">
              <a:latin typeface="Times New Roman" panose="02020603050405020304" pitchFamily="18" charset="0"/>
            </a:endParaRPr>
          </a:p>
          <a:p>
            <a:pPr lvl="2">
              <a:spcBef>
                <a:spcPts val="1800"/>
              </a:spcBef>
            </a:pPr>
            <a:r>
              <a:rPr lang="zh-CN" altLang="en-US" sz="2055" dirty="0">
                <a:latin typeface="Times New Roman" panose="02020603050405020304" pitchFamily="18" charset="0"/>
              </a:rPr>
              <a:t>如存储器的读写；</a:t>
            </a:r>
            <a:endParaRPr lang="en-US" altLang="zh-CN" sz="2055" dirty="0">
              <a:latin typeface="Times New Roman" panose="02020603050405020304" pitchFamily="18" charset="0"/>
            </a:endParaRPr>
          </a:p>
          <a:p>
            <a:pPr lvl="1">
              <a:spcBef>
                <a:spcPts val="1200"/>
              </a:spcBef>
            </a:pPr>
            <a:r>
              <a:rPr lang="zh-CN" altLang="en-US" sz="2400" dirty="0">
                <a:solidFill>
                  <a:srgbClr val="FF0000"/>
                </a:solidFill>
                <a:latin typeface="Times New Roman" panose="02020603050405020304" pitchFamily="18" charset="0"/>
              </a:rPr>
              <a:t>兼容性</a:t>
            </a:r>
            <a:r>
              <a:rPr lang="zh-CN" altLang="en-US" sz="2400" dirty="0">
                <a:latin typeface="Times New Roman" panose="02020603050405020304" pitchFamily="18" charset="0"/>
              </a:rPr>
              <a:t>的微命令分在不同段内；</a:t>
            </a:r>
            <a:endParaRPr lang="zh-CN" altLang="en-US"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应与数据通路结构相适应；</a:t>
            </a:r>
            <a:endParaRPr lang="zh-CN" altLang="en-US"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每字段中包含的信息位适中；</a:t>
            </a:r>
            <a:endParaRPr lang="en-US" altLang="zh-CN" dirty="0">
              <a:latin typeface="Times New Roman" panose="02020603050405020304" pitchFamily="18" charset="0"/>
            </a:endParaRPr>
          </a:p>
          <a:p>
            <a:pPr lvl="2">
              <a:spcBef>
                <a:spcPts val="1200"/>
              </a:spcBef>
            </a:pPr>
            <a:r>
              <a:rPr lang="zh-CN" altLang="en-US" dirty="0">
                <a:latin typeface="Times New Roman" panose="02020603050405020304" pitchFamily="18" charset="0"/>
              </a:rPr>
              <a:t>译码线路复杂性和译码时间。</a:t>
            </a:r>
            <a:endParaRPr lang="zh-CN" altLang="en-US"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留出状态表示本字段不发出任何微命令。</a:t>
            </a:r>
            <a:endParaRPr lang="en-US" altLang="zh-CN" dirty="0">
              <a:latin typeface="Times New Roman" panose="02020603050405020304" pitchFamily="18" charset="0"/>
            </a:endParaRPr>
          </a:p>
          <a:p>
            <a:pPr lvl="2">
              <a:spcBef>
                <a:spcPts val="1200"/>
              </a:spcBef>
            </a:pPr>
            <a:r>
              <a:rPr lang="zh-CN" altLang="en-US" dirty="0">
                <a:latin typeface="Times New Roman" panose="02020603050405020304" pitchFamily="18" charset="0"/>
              </a:rPr>
              <a:t>如当某字段的长度为三位时，用</a:t>
            </a:r>
            <a:r>
              <a:rPr lang="en-US" altLang="zh-CN" dirty="0">
                <a:latin typeface="Times New Roman" panose="02020603050405020304" pitchFamily="18" charset="0"/>
              </a:rPr>
              <a:t>000</a:t>
            </a:r>
            <a:r>
              <a:rPr lang="zh-CN" altLang="en-US" dirty="0">
                <a:latin typeface="Times New Roman" panose="02020603050405020304" pitchFamily="18" charset="0"/>
              </a:rPr>
              <a:t>表示不操作。</a:t>
            </a:r>
            <a:endParaRPr lang="zh-CN" altLang="en-US" dirty="0">
              <a:latin typeface="Times New Roman" panose="02020603050405020304" pitchFamily="18" charset="0"/>
            </a:endParaRPr>
          </a:p>
          <a:p>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标题 1"/>
          <p:cNvSpPr>
            <a:spLocks noGrp="1"/>
          </p:cNvSpPr>
          <p:nvPr>
            <p:ph type="title"/>
          </p:nvPr>
        </p:nvSpPr>
        <p:spPr>
          <a:noFill/>
          <a:ln>
            <a:noFill/>
          </a:ln>
        </p:spPr>
        <p:txBody>
          <a:bodyPr anchor="t"/>
          <a:p>
            <a:r>
              <a:rPr lang="en-US" altLang="zh-CN" dirty="0">
                <a:latin typeface="Times New Roman" panose="02020603050405020304" pitchFamily="18" charset="0"/>
              </a:rPr>
              <a:t>6.4.3 </a:t>
            </a:r>
            <a:r>
              <a:rPr lang="zh-CN" altLang="en-US" dirty="0">
                <a:latin typeface="Times New Roman" panose="02020603050405020304" pitchFamily="18" charset="0"/>
              </a:rPr>
              <a:t>微程序控制器的组成和工作过程</a:t>
            </a:r>
            <a:endParaRPr lang="zh-CN" altLang="en-US" dirty="0">
              <a:latin typeface="Times New Roman" panose="02020603050405020304" pitchFamily="18" charset="0"/>
              <a:ea typeface="Times New Roman" panose="02020603050405020304" pitchFamily="18" charset="0"/>
            </a:endParaRPr>
          </a:p>
        </p:txBody>
      </p:sp>
      <p:sp>
        <p:nvSpPr>
          <p:cNvPr id="73730" name="内容占位符 2"/>
          <p:cNvSpPr>
            <a:spLocks noGrp="1"/>
          </p:cNvSpPr>
          <p:nvPr>
            <p:ph idx="1"/>
          </p:nvPr>
        </p:nvSpPr>
        <p:spPr>
          <a:xfrm>
            <a:off x="319088" y="1192213"/>
            <a:ext cx="4606925" cy="5260975"/>
          </a:xfrm>
          <a:noFill/>
          <a:ln>
            <a:noFill/>
          </a:ln>
        </p:spPr>
        <p:txBody>
          <a:bodyPr anchor="t"/>
          <a:p>
            <a:r>
              <a:rPr lang="en-US" altLang="zh-CN" dirty="0">
                <a:latin typeface="Times New Roman" panose="02020603050405020304" pitchFamily="18" charset="0"/>
              </a:rPr>
              <a:t>1.</a:t>
            </a:r>
            <a:r>
              <a:rPr lang="zh-CN" altLang="en-US" dirty="0">
                <a:latin typeface="Times New Roman" panose="02020603050405020304" pitchFamily="18" charset="0"/>
              </a:rPr>
              <a:t> 基本组成</a:t>
            </a:r>
            <a:endParaRPr lang="zh-CN" altLang="en-US" dirty="0">
              <a:latin typeface="Times New Roman" panose="02020603050405020304" pitchFamily="18" charset="0"/>
            </a:endParaRPr>
          </a:p>
          <a:p>
            <a:pPr lvl="1">
              <a:spcBef>
                <a:spcPts val="1800"/>
              </a:spcBef>
            </a:pPr>
            <a:r>
              <a:rPr lang="zh-CN" altLang="en-US" sz="2400" dirty="0">
                <a:latin typeface="Times New Roman" panose="02020603050405020304" pitchFamily="18" charset="0"/>
              </a:rPr>
              <a:t>控制存储器</a:t>
            </a:r>
            <a:r>
              <a:rPr lang="en-US" altLang="zh-CN" sz="2400" dirty="0">
                <a:latin typeface="Times New Roman" panose="02020603050405020304" pitchFamily="18" charset="0"/>
              </a:rPr>
              <a:t>CM</a:t>
            </a:r>
            <a:r>
              <a:rPr lang="zh-CN" altLang="en-US" sz="2400" dirty="0">
                <a:latin typeface="Times New Roman" panose="02020603050405020304" pitchFamily="18" charset="0"/>
              </a:rPr>
              <a:t>：</a:t>
            </a:r>
            <a:endParaRPr lang="en-US" altLang="zh-CN" dirty="0">
              <a:latin typeface="Times New Roman" panose="02020603050405020304" pitchFamily="18" charset="0"/>
            </a:endParaRPr>
          </a:p>
          <a:p>
            <a:pPr lvl="2">
              <a:spcBef>
                <a:spcPts val="600"/>
              </a:spcBef>
            </a:pPr>
            <a:r>
              <a:rPr lang="zh-CN" altLang="en-US" dirty="0">
                <a:latin typeface="Times New Roman" panose="02020603050405020304" pitchFamily="18" charset="0"/>
              </a:rPr>
              <a:t>用来存放微程序</a:t>
            </a:r>
            <a:endParaRPr lang="en-US" altLang="zh-CN" dirty="0">
              <a:latin typeface="Times New Roman" panose="02020603050405020304" pitchFamily="18" charset="0"/>
            </a:endParaRPr>
          </a:p>
          <a:p>
            <a:pPr lvl="1">
              <a:spcBef>
                <a:spcPts val="1800"/>
              </a:spcBef>
            </a:pPr>
            <a:r>
              <a:rPr lang="zh-CN" altLang="en-US" sz="2400" dirty="0">
                <a:latin typeface="Times New Roman" panose="02020603050405020304" pitchFamily="18" charset="0"/>
              </a:rPr>
              <a:t>微指令寄存器</a:t>
            </a:r>
            <a:r>
              <a:rPr lang="en-US" altLang="zh-CN" sz="2400" dirty="0">
                <a:latin typeface="Times New Roman" panose="02020603050405020304" pitchFamily="18" charset="0"/>
              </a:rPr>
              <a:t>uIR:</a:t>
            </a:r>
            <a:endParaRPr lang="en-US" altLang="zh-CN" dirty="0">
              <a:latin typeface="Times New Roman" panose="02020603050405020304" pitchFamily="18" charset="0"/>
            </a:endParaRPr>
          </a:p>
          <a:p>
            <a:pPr lvl="2">
              <a:spcBef>
                <a:spcPts val="600"/>
              </a:spcBef>
            </a:pPr>
            <a:r>
              <a:rPr lang="zh-CN" altLang="en-US" dirty="0">
                <a:latin typeface="Times New Roman" panose="02020603050405020304" pitchFamily="18" charset="0"/>
              </a:rPr>
              <a:t>用来存放取出的微指令</a:t>
            </a:r>
            <a:endParaRPr lang="en-US" altLang="zh-CN" dirty="0">
              <a:latin typeface="Times New Roman" panose="02020603050405020304" pitchFamily="18" charset="0"/>
            </a:endParaRPr>
          </a:p>
          <a:p>
            <a:pPr lvl="1">
              <a:spcBef>
                <a:spcPts val="1800"/>
              </a:spcBef>
            </a:pPr>
            <a:r>
              <a:rPr lang="zh-CN" altLang="en-US" sz="2400" dirty="0">
                <a:latin typeface="Times New Roman" panose="02020603050405020304" pitchFamily="18" charset="0"/>
              </a:rPr>
              <a:t>微地址形成部件</a:t>
            </a:r>
            <a:endParaRPr lang="en-US" altLang="zh-CN" sz="2400" dirty="0">
              <a:latin typeface="Times New Roman" panose="02020603050405020304" pitchFamily="18" charset="0"/>
            </a:endParaRPr>
          </a:p>
          <a:p>
            <a:pPr lvl="2">
              <a:spcBef>
                <a:spcPts val="600"/>
              </a:spcBef>
            </a:pPr>
            <a:r>
              <a:rPr lang="zh-CN" altLang="en-US" dirty="0">
                <a:latin typeface="Times New Roman" panose="02020603050405020304" pitchFamily="18" charset="0"/>
              </a:rPr>
              <a:t>产生初始和后继微地址</a:t>
            </a:r>
            <a:endParaRPr lang="en-US" altLang="zh-CN" dirty="0">
              <a:latin typeface="Times New Roman" panose="02020603050405020304" pitchFamily="18" charset="0"/>
            </a:endParaRPr>
          </a:p>
          <a:p>
            <a:pPr lvl="1">
              <a:spcBef>
                <a:spcPts val="1800"/>
              </a:spcBef>
            </a:pPr>
            <a:r>
              <a:rPr lang="zh-CN" altLang="en-US" sz="2400" dirty="0">
                <a:latin typeface="Times New Roman" panose="02020603050405020304" pitchFamily="18" charset="0"/>
              </a:rPr>
              <a:t>微地址寄存器</a:t>
            </a:r>
            <a:r>
              <a:rPr lang="en-US" altLang="zh-CN" sz="2400" dirty="0">
                <a:latin typeface="Times New Roman" panose="02020603050405020304" pitchFamily="18" charset="0"/>
                <a:sym typeface="+mn-ea"/>
              </a:rPr>
              <a:t>uMAR:</a:t>
            </a:r>
            <a:endParaRPr lang="en-US" altLang="zh-CN" dirty="0">
              <a:latin typeface="Times New Roman" panose="02020603050405020304" pitchFamily="18" charset="0"/>
            </a:endParaRPr>
          </a:p>
          <a:p>
            <a:pPr lvl="2">
              <a:spcBef>
                <a:spcPts val="600"/>
              </a:spcBef>
            </a:pPr>
            <a:r>
              <a:rPr lang="zh-CN" altLang="en-US" dirty="0">
                <a:latin typeface="Times New Roman" panose="02020603050405020304" pitchFamily="18" charset="0"/>
              </a:rPr>
              <a:t>接受微地址形成部件送来的微地址</a:t>
            </a:r>
            <a:endParaRPr lang="zh-CN" altLang="en-US" dirty="0">
              <a:latin typeface="Times New Roman" panose="02020603050405020304" pitchFamily="18" charset="0"/>
              <a:ea typeface="Times New Roman" panose="02020603050405020304" pitchFamily="18" charset="0"/>
            </a:endParaRPr>
          </a:p>
        </p:txBody>
      </p:sp>
      <p:graphicFrame>
        <p:nvGraphicFramePr>
          <p:cNvPr id="73731" name="Object 5"/>
          <p:cNvGraphicFramePr>
            <a:graphicFrameLocks noChangeAspect="1"/>
          </p:cNvGraphicFramePr>
          <p:nvPr/>
        </p:nvGraphicFramePr>
        <p:xfrm>
          <a:off x="4787900" y="1052513"/>
          <a:ext cx="3760788" cy="4937125"/>
        </p:xfrm>
        <a:graphic>
          <a:graphicData uri="http://schemas.openxmlformats.org/presentationml/2006/ole">
            <mc:AlternateContent xmlns:mc="http://schemas.openxmlformats.org/markup-compatibility/2006">
              <mc:Choice xmlns:v="urn:schemas-microsoft-com:vml" Requires="v">
                <p:oleObj spid="_x0000_s3085" name="" r:id="rId1" imgW="2364740" imgH="3101340" progId="Visio.Drawing.6">
                  <p:embed/>
                </p:oleObj>
              </mc:Choice>
              <mc:Fallback>
                <p:oleObj name="" r:id="rId1" imgW="2364740" imgH="3101340" progId="Visio.Drawing.6">
                  <p:embed/>
                  <p:pic>
                    <p:nvPicPr>
                      <p:cNvPr id="0" name="图片 3084"/>
                      <p:cNvPicPr/>
                      <p:nvPr/>
                    </p:nvPicPr>
                    <p:blipFill>
                      <a:blip r:embed="rId2"/>
                      <a:stretch>
                        <a:fillRect/>
                      </a:stretch>
                    </p:blipFill>
                    <p:spPr>
                      <a:xfrm>
                        <a:off x="4787900" y="1052513"/>
                        <a:ext cx="3760788" cy="4937125"/>
                      </a:xfrm>
                      <a:prstGeom prst="rect">
                        <a:avLst/>
                      </a:prstGeom>
                      <a:noFill/>
                      <a:ln w="38100">
                        <a:noFill/>
                        <a:miter/>
                      </a:ln>
                    </p:spPr>
                  </p:pic>
                </p:oleObj>
              </mc:Fallback>
            </mc:AlternateContent>
          </a:graphicData>
        </a:graphic>
      </p:graphicFrame>
      <p:sp>
        <p:nvSpPr>
          <p:cNvPr id="5" name="Rectangle 3"/>
          <p:cNvSpPr txBox="1">
            <a:spLocks noChangeArrowheads="1"/>
          </p:cNvSpPr>
          <p:nvPr/>
        </p:nvSpPr>
        <p:spPr bwMode="auto">
          <a:xfrm>
            <a:off x="4356100" y="6015038"/>
            <a:ext cx="4787900" cy="593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chemeClr val="hlink"/>
              </a:buClr>
              <a:buSzTx/>
              <a:buFontTx/>
              <a:buNone/>
              <a:defRPr/>
            </a:pPr>
            <a:r>
              <a:rPr kumimoji="0" lang="zh-CN" altLang="en-US" sz="24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图6-12 微程序控制器的基本结构</a:t>
            </a:r>
            <a:endParaRPr kumimoji="0" lang="zh-CN" altLang="en-US" sz="24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控制存储器</a:t>
            </a:r>
            <a:endParaRPr lang="zh-CN" altLang="en-US"/>
          </a:p>
        </p:txBody>
      </p:sp>
      <p:pic>
        <p:nvPicPr>
          <p:cNvPr id="100" name="图片 99"/>
          <p:cNvPicPr/>
          <p:nvPr/>
        </p:nvPicPr>
        <p:blipFill>
          <a:blip r:embed="rId1"/>
          <a:stretch>
            <a:fillRect/>
          </a:stretch>
        </p:blipFill>
        <p:spPr>
          <a:xfrm>
            <a:off x="1187450" y="1268730"/>
            <a:ext cx="6652895" cy="4875530"/>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内容占位符 2"/>
          <p:cNvSpPr>
            <a:spLocks noGrp="1"/>
          </p:cNvSpPr>
          <p:nvPr>
            <p:ph idx="1"/>
          </p:nvPr>
        </p:nvSpPr>
        <p:spPr>
          <a:xfrm>
            <a:off x="457200" y="1268413"/>
            <a:ext cx="8229600" cy="5184775"/>
          </a:xfrm>
          <a:noFill/>
          <a:ln>
            <a:noFill/>
          </a:ln>
        </p:spPr>
        <p:txBody>
          <a:bodyPr anchor="t"/>
          <a:p>
            <a:r>
              <a:rPr lang="en-US" altLang="zh-CN" dirty="0">
                <a:latin typeface="Times New Roman" panose="02020603050405020304" pitchFamily="18" charset="0"/>
              </a:rPr>
              <a:t>2.</a:t>
            </a:r>
            <a:r>
              <a:rPr lang="zh-CN" altLang="en-US" dirty="0">
                <a:latin typeface="Times New Roman" panose="02020603050405020304" pitchFamily="18" charset="0"/>
              </a:rPr>
              <a:t> 工作过程：</a:t>
            </a:r>
            <a:endParaRPr lang="en-US" altLang="zh-CN"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①执行</a:t>
            </a:r>
            <a:r>
              <a:rPr lang="zh-CN" altLang="en-US" sz="2400" dirty="0">
                <a:solidFill>
                  <a:srgbClr val="FF0000"/>
                </a:solidFill>
                <a:latin typeface="Times New Roman" panose="02020603050405020304" pitchFamily="18" charset="0"/>
              </a:rPr>
              <a:t>取指令公共操作</a:t>
            </a:r>
            <a:r>
              <a:rPr lang="zh-CN" altLang="en-US" sz="2400" dirty="0">
                <a:latin typeface="Times New Roman" panose="02020603050405020304" pitchFamily="18" charset="0"/>
              </a:rPr>
              <a:t>。</a:t>
            </a:r>
            <a:endParaRPr lang="en-US" altLang="zh-CN"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由一个取指微程序或一条微指令完成。</a:t>
            </a:r>
            <a:endParaRPr lang="en-US" altLang="zh-CN" sz="20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取指微程序的入口地址一般为</a:t>
            </a:r>
            <a:r>
              <a:rPr lang="en-US" altLang="zh-CN" sz="2000" dirty="0">
                <a:latin typeface="Times New Roman" panose="02020603050405020304" pitchFamily="18" charset="0"/>
              </a:rPr>
              <a:t>CM</a:t>
            </a:r>
            <a:r>
              <a:rPr lang="zh-CN" altLang="en-US" sz="2000" dirty="0">
                <a:latin typeface="Times New Roman" panose="02020603050405020304" pitchFamily="18" charset="0"/>
              </a:rPr>
              <a:t>的</a:t>
            </a:r>
            <a:r>
              <a:rPr lang="en-US" altLang="zh-CN" sz="2000" dirty="0">
                <a:latin typeface="Times New Roman" panose="02020603050405020304" pitchFamily="18" charset="0"/>
              </a:rPr>
              <a:t>0</a:t>
            </a:r>
            <a:r>
              <a:rPr lang="zh-CN" altLang="en-US" sz="2000" dirty="0">
                <a:latin typeface="Times New Roman" panose="02020603050405020304" pitchFamily="18" charset="0"/>
              </a:rPr>
              <a:t>号单元。</a:t>
            </a:r>
            <a:endParaRPr lang="en-US" altLang="zh-CN"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②产生微程序入口地址：</a:t>
            </a:r>
            <a:endParaRPr lang="en-US" altLang="zh-CN"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机器指令的</a:t>
            </a:r>
            <a:r>
              <a:rPr lang="zh-CN" altLang="en-US" sz="2000" dirty="0">
                <a:solidFill>
                  <a:srgbClr val="FF0000"/>
                </a:solidFill>
                <a:latin typeface="Times New Roman" panose="02020603050405020304" pitchFamily="18" charset="0"/>
              </a:rPr>
              <a:t>操作码字段</a:t>
            </a:r>
            <a:r>
              <a:rPr lang="zh-CN" altLang="en-US" sz="2000" dirty="0">
                <a:latin typeface="Times New Roman" panose="02020603050405020304" pitchFamily="18" charset="0"/>
              </a:rPr>
              <a:t>通过微地址形成部件产生；</a:t>
            </a:r>
            <a:endParaRPr lang="en-US" altLang="zh-CN" sz="20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送入</a:t>
            </a:r>
            <a:r>
              <a:rPr lang="en-US" altLang="zh-CN" sz="2000" dirty="0">
                <a:latin typeface="Times New Roman" panose="02020603050405020304" pitchFamily="18" charset="0"/>
              </a:rPr>
              <a:t>uMAR</a:t>
            </a:r>
            <a:r>
              <a:rPr lang="zh-CN" altLang="en-US" sz="2000" dirty="0">
                <a:latin typeface="Times New Roman" panose="02020603050405020304" pitchFamily="18" charset="0"/>
              </a:rPr>
              <a:t>。</a:t>
            </a:r>
            <a:endParaRPr lang="zh-CN" altLang="en-US"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③从</a:t>
            </a:r>
            <a:r>
              <a:rPr lang="en-US" altLang="zh-CN" sz="2400" dirty="0">
                <a:latin typeface="Times New Roman" panose="02020603050405020304" pitchFamily="18" charset="0"/>
              </a:rPr>
              <a:t>CM</a:t>
            </a:r>
            <a:r>
              <a:rPr lang="zh-CN" altLang="en-US" sz="2400" dirty="0">
                <a:latin typeface="Times New Roman" panose="02020603050405020304" pitchFamily="18" charset="0"/>
              </a:rPr>
              <a:t>中逐条</a:t>
            </a:r>
            <a:r>
              <a:rPr lang="zh-CN" altLang="en-US" sz="2400" dirty="0">
                <a:solidFill>
                  <a:srgbClr val="FF0000"/>
                </a:solidFill>
                <a:latin typeface="Times New Roman" panose="02020603050405020304" pitchFamily="18" charset="0"/>
              </a:rPr>
              <a:t>取出并执行微指令</a:t>
            </a:r>
            <a:r>
              <a:rPr lang="zh-CN" altLang="en-US" sz="2400" dirty="0">
                <a:latin typeface="Times New Roman" panose="02020603050405020304" pitchFamily="18" charset="0"/>
              </a:rPr>
              <a:t>；</a:t>
            </a:r>
            <a:endParaRPr lang="zh-CN" altLang="en-US"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④执行完对应于一条机器指令的微程序；</a:t>
            </a:r>
            <a:endParaRPr lang="en-US" altLang="zh-CN"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继续第①步，</a:t>
            </a:r>
            <a:r>
              <a:rPr lang="zh-CN" altLang="en-US" sz="2400" dirty="0">
                <a:solidFill>
                  <a:srgbClr val="FF0000"/>
                </a:solidFill>
                <a:latin typeface="Times New Roman" panose="02020603050405020304" pitchFamily="18" charset="0"/>
              </a:rPr>
              <a:t>取下一条机器指令</a:t>
            </a:r>
            <a:r>
              <a:rPr lang="zh-CN" altLang="en-US" sz="2400" dirty="0">
                <a:latin typeface="Times New Roman" panose="02020603050405020304" pitchFamily="18" charset="0"/>
              </a:rPr>
              <a:t>。 </a:t>
            </a:r>
            <a:endParaRPr lang="zh-CN" altLang="en-US" sz="2400" dirty="0">
              <a:latin typeface="Times New Roman" panose="02020603050405020304" pitchFamily="18" charset="0"/>
              <a:ea typeface="Times New Roman" panose="02020603050405020304" pitchFamily="18" charset="0"/>
            </a:endParaRPr>
          </a:p>
        </p:txBody>
      </p:sp>
      <p:sp>
        <p:nvSpPr>
          <p:cNvPr id="74754" name="标题 1"/>
          <p:cNvSpPr>
            <a:spLocks noGrp="1"/>
          </p:cNvSpPr>
          <p:nvPr>
            <p:ph type="title"/>
          </p:nvPr>
        </p:nvSpPr>
        <p:spPr>
          <a:noFill/>
          <a:ln>
            <a:noFill/>
          </a:ln>
        </p:spPr>
        <p:txBody>
          <a:bodyPr anchor="t"/>
          <a:p>
            <a:r>
              <a:rPr lang="en-US" altLang="zh-CN" dirty="0">
                <a:latin typeface="Times New Roman" panose="02020603050405020304" pitchFamily="18" charset="0"/>
              </a:rPr>
              <a:t>6.4.3 </a:t>
            </a:r>
            <a:r>
              <a:rPr lang="zh-CN" altLang="en-US" dirty="0">
                <a:latin typeface="Times New Roman" panose="02020603050405020304" pitchFamily="18" charset="0"/>
              </a:rPr>
              <a:t>微程序控制器的组成和工作过程</a:t>
            </a:r>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标题 1"/>
          <p:cNvSpPr>
            <a:spLocks noGrp="1"/>
          </p:cNvSpPr>
          <p:nvPr>
            <p:ph type="title"/>
          </p:nvPr>
        </p:nvSpPr>
        <p:spPr>
          <a:noFill/>
          <a:ln>
            <a:noFill/>
          </a:ln>
        </p:spPr>
        <p:txBody>
          <a:bodyPr anchor="t"/>
          <a:p>
            <a:r>
              <a:rPr lang="en-US" altLang="zh-CN" dirty="0">
                <a:latin typeface="Times New Roman" panose="02020603050405020304" pitchFamily="18" charset="0"/>
              </a:rPr>
              <a:t>3.</a:t>
            </a:r>
            <a:r>
              <a:rPr lang="zh-CN" altLang="en-US" dirty="0">
                <a:latin typeface="Times New Roman" panose="02020603050405020304" pitchFamily="18" charset="0"/>
              </a:rPr>
              <a:t>机器指令对应的微程序</a:t>
            </a:r>
            <a:endParaRPr lang="zh-CN" altLang="en-US" dirty="0">
              <a:latin typeface="Times New Roman" panose="02020603050405020304" pitchFamily="18" charset="0"/>
              <a:ea typeface="Times New Roman" panose="02020603050405020304" pitchFamily="18" charset="0"/>
            </a:endParaRPr>
          </a:p>
        </p:txBody>
      </p:sp>
      <p:sp>
        <p:nvSpPr>
          <p:cNvPr id="75778" name="内容占位符 2"/>
          <p:cNvSpPr>
            <a:spLocks noGrp="1"/>
          </p:cNvSpPr>
          <p:nvPr>
            <p:ph idx="1"/>
          </p:nvPr>
        </p:nvSpPr>
        <p:spPr>
          <a:noFill/>
          <a:ln>
            <a:noFill/>
          </a:ln>
        </p:spPr>
        <p:txBody>
          <a:bodyPr anchor="t"/>
          <a:p>
            <a:r>
              <a:rPr lang="zh-CN" altLang="en-US" dirty="0">
                <a:latin typeface="Times New Roman" panose="02020603050405020304" pitchFamily="18" charset="0"/>
              </a:rPr>
              <a:t>一条机器指令对应一个微程序；</a:t>
            </a:r>
            <a:endParaRPr lang="en-US" altLang="zh-CN" dirty="0">
              <a:latin typeface="Times New Roman" panose="02020603050405020304" pitchFamily="18" charset="0"/>
            </a:endParaRPr>
          </a:p>
          <a:p>
            <a:pPr lvl="0">
              <a:spcBef>
                <a:spcPts val="1800"/>
              </a:spcBef>
            </a:pPr>
            <a:r>
              <a:rPr lang="zh-CN" altLang="en-US" sz="2800" dirty="0">
                <a:latin typeface="Times New Roman" panose="02020603050405020304" pitchFamily="18" charset="0"/>
              </a:rPr>
              <a:t>控制存储器中的微程序包括：</a:t>
            </a:r>
            <a:endParaRPr lang="zh-CN" altLang="en-US" dirty="0">
              <a:latin typeface="Times New Roman" panose="02020603050405020304" pitchFamily="18" charset="0"/>
            </a:endParaRPr>
          </a:p>
          <a:p>
            <a:pPr lvl="1" latinLnBrk="0">
              <a:spcBef>
                <a:spcPts val="1200"/>
              </a:spcBef>
            </a:pPr>
            <a:r>
              <a:rPr lang="zh-CN" altLang="en-US" sz="2400" dirty="0">
                <a:latin typeface="Times New Roman" panose="02020603050405020304" pitchFamily="18" charset="0"/>
                <a:cs typeface="+mn-ea"/>
              </a:rPr>
              <a:t>机器指令；</a:t>
            </a:r>
            <a:endParaRPr lang="zh-CN" altLang="en-US" sz="2400" dirty="0">
              <a:latin typeface="Times New Roman" panose="02020603050405020304" pitchFamily="18" charset="0"/>
              <a:cs typeface="+mn-ea"/>
            </a:endParaRPr>
          </a:p>
          <a:p>
            <a:pPr lvl="1" latinLnBrk="0">
              <a:spcBef>
                <a:spcPts val="1200"/>
              </a:spcBef>
            </a:pPr>
            <a:r>
              <a:rPr lang="zh-CN" altLang="en-US" sz="2400" dirty="0">
                <a:latin typeface="Times New Roman" panose="02020603050405020304" pitchFamily="18" charset="0"/>
              </a:rPr>
              <a:t>对应</a:t>
            </a:r>
            <a:r>
              <a:rPr lang="zh-CN" altLang="en-US" sz="2400" dirty="0">
                <a:solidFill>
                  <a:srgbClr val="FF0000"/>
                </a:solidFill>
                <a:latin typeface="Times New Roman" panose="02020603050405020304" pitchFamily="18" charset="0"/>
              </a:rPr>
              <a:t>取指、间址和中断周期</a:t>
            </a:r>
            <a:r>
              <a:rPr lang="zh-CN" altLang="en-US" sz="2400" dirty="0">
                <a:latin typeface="Times New Roman" panose="02020603050405020304" pitchFamily="18" charset="0"/>
              </a:rPr>
              <a:t>等</a:t>
            </a:r>
            <a:r>
              <a:rPr lang="zh-CN" altLang="en-US" sz="2400" dirty="0">
                <a:solidFill>
                  <a:srgbClr val="FF0000"/>
                </a:solidFill>
                <a:latin typeface="Times New Roman" panose="02020603050405020304" pitchFamily="18" charset="0"/>
              </a:rPr>
              <a:t>公用微程序</a:t>
            </a:r>
            <a:r>
              <a:rPr lang="zh-CN" altLang="en-US" sz="2400" dirty="0">
                <a:latin typeface="Times New Roman" panose="02020603050405020304" pitchFamily="18" charset="0"/>
              </a:rPr>
              <a:t>；</a:t>
            </a:r>
            <a:endParaRPr lang="zh-CN" altLang="en-US" dirty="0">
              <a:latin typeface="Times New Roman" panose="02020603050405020304" pitchFamily="18" charset="0"/>
            </a:endParaRPr>
          </a:p>
          <a:p>
            <a:pPr lvl="2">
              <a:spcBef>
                <a:spcPts val="1800"/>
              </a:spcBef>
            </a:pPr>
            <a:r>
              <a:rPr lang="zh-CN" altLang="en-US" dirty="0">
                <a:latin typeface="Times New Roman" panose="02020603050405020304" pitchFamily="18" charset="0"/>
                <a:sym typeface="+mn-ea"/>
              </a:rPr>
              <a:t>任何一条机器指令</a:t>
            </a:r>
            <a:r>
              <a:rPr lang="zh-CN" altLang="en-US" dirty="0">
                <a:latin typeface="Times New Roman" panose="02020603050405020304" pitchFamily="18" charset="0"/>
                <a:cs typeface="+mn-ea"/>
                <a:sym typeface="+mn-ea"/>
              </a:rPr>
              <a:t>的取指令</a:t>
            </a:r>
            <a:r>
              <a:rPr lang="zh-CN" altLang="en-US" dirty="0">
                <a:latin typeface="Times New Roman" panose="02020603050405020304" pitchFamily="18" charset="0"/>
                <a:sym typeface="+mn-ea"/>
              </a:rPr>
              <a:t>操作都相同；</a:t>
            </a:r>
            <a:endParaRPr lang="en-US" altLang="zh-CN" dirty="0">
              <a:latin typeface="Times New Roman" panose="02020603050405020304" pitchFamily="18" charset="0"/>
            </a:endParaRPr>
          </a:p>
          <a:p>
            <a:pPr lvl="3">
              <a:spcBef>
                <a:spcPts val="1200"/>
              </a:spcBef>
            </a:pPr>
            <a:r>
              <a:rPr lang="zh-CN" altLang="en-US" dirty="0">
                <a:latin typeface="Times New Roman" panose="02020603050405020304" pitchFamily="18" charset="0"/>
                <a:cs typeface="+mn-ea"/>
                <a:sym typeface="+mn-ea"/>
              </a:rPr>
              <a:t>取指微程序：</a:t>
            </a:r>
            <a:r>
              <a:rPr lang="zh-CN" altLang="en-US" dirty="0">
                <a:latin typeface="Times New Roman" panose="02020603050405020304" pitchFamily="18" charset="0"/>
                <a:sym typeface="+mn-ea"/>
              </a:rPr>
              <a:t>将指令从主存单元取出送至</a:t>
            </a:r>
            <a:r>
              <a:rPr lang="en-US" altLang="zh-CN" dirty="0">
                <a:latin typeface="Times New Roman" panose="02020603050405020304" pitchFamily="18" charset="0"/>
                <a:sym typeface="+mn-ea"/>
              </a:rPr>
              <a:t>IR</a:t>
            </a:r>
            <a:r>
              <a:rPr lang="zh-CN" altLang="en-US" dirty="0">
                <a:latin typeface="Times New Roman" panose="02020603050405020304" pitchFamily="18" charset="0"/>
                <a:sym typeface="+mn-ea"/>
              </a:rPr>
              <a:t>中；</a:t>
            </a:r>
            <a:endParaRPr lang="en-US" altLang="zh-CN" dirty="0">
              <a:latin typeface="Times New Roman" panose="02020603050405020304" pitchFamily="18" charset="0"/>
            </a:endParaRPr>
          </a:p>
          <a:p>
            <a:pPr lvl="2">
              <a:spcBef>
                <a:spcPts val="1200"/>
              </a:spcBef>
            </a:pPr>
            <a:r>
              <a:rPr lang="zh-CN" altLang="en-US" dirty="0">
                <a:latin typeface="Times New Roman" panose="02020603050405020304" pitchFamily="18" charset="0"/>
                <a:sym typeface="+mn-ea"/>
              </a:rPr>
              <a:t>间址周期的微程序和中断周期的微程序。</a:t>
            </a:r>
            <a:endParaRPr lang="zh-CN" altLang="en-US" sz="2800" dirty="0">
              <a:latin typeface="Times New Roman" panose="02020603050405020304" pitchFamily="18" charset="0"/>
            </a:endParaRPr>
          </a:p>
          <a:p>
            <a:endParaRPr lang="zh-CN" altLang="en-US" sz="28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标题 1"/>
          <p:cNvSpPr>
            <a:spLocks noGrp="1"/>
          </p:cNvSpPr>
          <p:nvPr>
            <p:ph type="title"/>
          </p:nvPr>
        </p:nvSpPr>
        <p:spPr>
          <a:noFill/>
          <a:ln>
            <a:noFill/>
          </a:ln>
        </p:spPr>
        <p:txBody>
          <a:bodyPr anchor="t"/>
          <a:p>
            <a:r>
              <a:rPr lang="en-US" altLang="zh-CN" dirty="0">
                <a:latin typeface="Times New Roman" panose="02020603050405020304" pitchFamily="18" charset="0"/>
              </a:rPr>
              <a:t>6.4.4 </a:t>
            </a:r>
            <a:r>
              <a:rPr lang="zh-CN" altLang="en-US" dirty="0">
                <a:latin typeface="Times New Roman" panose="02020603050405020304" pitchFamily="18" charset="0"/>
              </a:rPr>
              <a:t>微程序入口地址的形成</a:t>
            </a:r>
            <a:endParaRPr lang="zh-CN" altLang="en-US" dirty="0">
              <a:latin typeface="Times New Roman" panose="02020603050405020304" pitchFamily="18" charset="0"/>
              <a:ea typeface="Times New Roman" panose="02020603050405020304" pitchFamily="18" charset="0"/>
            </a:endParaRPr>
          </a:p>
        </p:txBody>
      </p:sp>
      <p:sp>
        <p:nvSpPr>
          <p:cNvPr id="76802" name="内容占位符 2"/>
          <p:cNvSpPr>
            <a:spLocks noGrp="1"/>
          </p:cNvSpPr>
          <p:nvPr>
            <p:ph idx="1"/>
          </p:nvPr>
        </p:nvSpPr>
        <p:spPr>
          <a:xfrm>
            <a:off x="457200" y="1417638"/>
            <a:ext cx="8229600" cy="4891087"/>
          </a:xfrm>
          <a:noFill/>
          <a:ln>
            <a:noFill/>
          </a:ln>
        </p:spPr>
        <p:txBody>
          <a:bodyPr anchor="t"/>
          <a:p>
            <a:pPr>
              <a:spcBef>
                <a:spcPts val="1200"/>
              </a:spcBef>
            </a:pPr>
            <a:r>
              <a:rPr lang="zh-CN" altLang="en-US" dirty="0">
                <a:latin typeface="Times New Roman" panose="02020603050405020304" pitchFamily="18" charset="0"/>
              </a:rPr>
              <a:t>由机器指令的</a:t>
            </a:r>
            <a:r>
              <a:rPr lang="zh-CN" altLang="en-US" dirty="0">
                <a:solidFill>
                  <a:srgbClr val="FF0000"/>
                </a:solidFill>
                <a:latin typeface="Times New Roman" panose="02020603050405020304" pitchFamily="18" charset="0"/>
              </a:rPr>
              <a:t>操作码字段指出</a:t>
            </a:r>
            <a:r>
              <a:rPr lang="zh-CN" altLang="en-US" dirty="0">
                <a:latin typeface="Times New Roman" panose="02020603050405020304" pitchFamily="18" charset="0"/>
              </a:rPr>
              <a:t>各微程序入口地址</a:t>
            </a:r>
            <a:endParaRPr lang="en-US" altLang="zh-CN" dirty="0">
              <a:latin typeface="Times New Roman" panose="02020603050405020304" pitchFamily="18" charset="0"/>
            </a:endParaRPr>
          </a:p>
          <a:p>
            <a:pPr lvl="1">
              <a:spcBef>
                <a:spcPts val="1800"/>
              </a:spcBef>
            </a:pPr>
            <a:r>
              <a:rPr lang="zh-CN" altLang="en-US" sz="2400" dirty="0">
                <a:latin typeface="Times New Roman" panose="02020603050405020304" pitchFamily="18" charset="0"/>
              </a:rPr>
              <a:t>一级功能转换：</a:t>
            </a:r>
            <a:endParaRPr lang="en-US" altLang="zh-CN" sz="2400" dirty="0">
              <a:latin typeface="Times New Roman" panose="02020603050405020304" pitchFamily="18" charset="0"/>
            </a:endParaRPr>
          </a:p>
          <a:p>
            <a:pPr lvl="2" latinLnBrk="0">
              <a:spcBef>
                <a:spcPts val="600"/>
              </a:spcBef>
            </a:pPr>
            <a:r>
              <a:rPr lang="zh-CN" altLang="en-US" sz="2000" dirty="0">
                <a:latin typeface="Times New Roman" panose="02020603050405020304" pitchFamily="18" charset="0"/>
              </a:rPr>
              <a:t>机器指令</a:t>
            </a:r>
            <a:r>
              <a:rPr lang="zh-CN" altLang="en-US" sz="2000" dirty="0">
                <a:solidFill>
                  <a:srgbClr val="FF0000"/>
                </a:solidFill>
                <a:latin typeface="Times New Roman" panose="02020603050405020304" pitchFamily="18" charset="0"/>
              </a:rPr>
              <a:t>操作码字段</a:t>
            </a:r>
            <a:r>
              <a:rPr lang="zh-CN" altLang="en-US" sz="2000" dirty="0">
                <a:latin typeface="Times New Roman" panose="02020603050405020304" pitchFamily="18" charset="0"/>
              </a:rPr>
              <a:t>的位数和位置固定；</a:t>
            </a:r>
            <a:endParaRPr lang="zh-CN" altLang="en-US" sz="2000" dirty="0">
              <a:latin typeface="Times New Roman" panose="02020603050405020304" pitchFamily="18" charset="0"/>
            </a:endParaRPr>
          </a:p>
          <a:p>
            <a:pPr lvl="2" latinLnBrk="0">
              <a:spcBef>
                <a:spcPts val="600"/>
              </a:spcBef>
            </a:pPr>
            <a:r>
              <a:rPr lang="zh-CN" altLang="en-US" sz="2000" dirty="0">
                <a:latin typeface="Times New Roman" panose="02020603050405020304" pitchFamily="18" charset="0"/>
              </a:rPr>
              <a:t>直接使操作码与入口地址码的部分位相对应。</a:t>
            </a:r>
            <a:endParaRPr lang="en-US" altLang="zh-CN" sz="20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二级功能转换：</a:t>
            </a:r>
            <a:endParaRPr lang="en-US" altLang="zh-CN" sz="2400" dirty="0">
              <a:latin typeface="Times New Roman" panose="02020603050405020304" pitchFamily="18" charset="0"/>
            </a:endParaRPr>
          </a:p>
          <a:p>
            <a:pPr lvl="2" latinLnBrk="0">
              <a:spcBef>
                <a:spcPts val="600"/>
              </a:spcBef>
            </a:pPr>
            <a:r>
              <a:rPr lang="zh-CN" altLang="en-US" sz="2000" dirty="0">
                <a:latin typeface="Times New Roman" panose="02020603050405020304" pitchFamily="18" charset="0"/>
              </a:rPr>
              <a:t>第一次先按指令类型标志区分；</a:t>
            </a:r>
            <a:endParaRPr lang="zh-CN" altLang="en-US" sz="2000" dirty="0">
              <a:latin typeface="Times New Roman" panose="02020603050405020304" pitchFamily="18" charset="0"/>
            </a:endParaRPr>
          </a:p>
          <a:p>
            <a:pPr lvl="2" latinLnBrk="0">
              <a:spcBef>
                <a:spcPts val="600"/>
              </a:spcBef>
            </a:pPr>
            <a:r>
              <a:rPr lang="zh-CN" altLang="en-US" sz="2000" dirty="0">
                <a:latin typeface="Times New Roman" panose="02020603050405020304" pitchFamily="18" charset="0"/>
              </a:rPr>
              <a:t>第二次按操作码区分具体指令，找出入口微地址。</a:t>
            </a:r>
            <a:endParaRPr lang="en-US" altLang="zh-CN"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通过</a:t>
            </a:r>
            <a:r>
              <a:rPr lang="en-US" altLang="zh-CN" sz="2400" dirty="0">
                <a:latin typeface="Times New Roman" panose="02020603050405020304" pitchFamily="18" charset="0"/>
              </a:rPr>
              <a:t>PLA</a:t>
            </a:r>
            <a:r>
              <a:rPr lang="zh-CN" altLang="en-US" sz="2400" dirty="0">
                <a:latin typeface="Times New Roman" panose="02020603050405020304" pitchFamily="18" charset="0"/>
              </a:rPr>
              <a:t>电路实现功能转换：</a:t>
            </a:r>
            <a:endParaRPr lang="en-US" altLang="zh-CN" sz="2400" dirty="0">
              <a:latin typeface="Times New Roman" panose="02020603050405020304" pitchFamily="18" charset="0"/>
            </a:endParaRPr>
          </a:p>
          <a:p>
            <a:pPr lvl="2">
              <a:spcBef>
                <a:spcPts val="1200"/>
              </a:spcBef>
            </a:pPr>
            <a:r>
              <a:rPr lang="zh-CN" altLang="en-US" sz="2000" dirty="0">
                <a:latin typeface="Times New Roman" panose="02020603050405020304" pitchFamily="18" charset="0"/>
              </a:rPr>
              <a:t>对于变长度、变位置的操作码更有效，转换速度快</a:t>
            </a:r>
            <a:endParaRPr lang="zh-CN" altLang="en-US" sz="2000" dirty="0">
              <a:latin typeface="Times New Roman" panose="02020603050405020304" pitchFamily="18" charset="0"/>
            </a:endParaRPr>
          </a:p>
          <a:p>
            <a:pPr lvl="1">
              <a:spcBef>
                <a:spcPts val="1200"/>
              </a:spcBef>
            </a:pPr>
            <a:endParaRPr lang="zh-CN" altLang="en-US" dirty="0">
              <a:latin typeface="Times New Roman" panose="02020603050405020304" pitchFamily="18" charset="0"/>
            </a:endParaRPr>
          </a:p>
          <a:p>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标题 1"/>
          <p:cNvSpPr>
            <a:spLocks noGrp="1"/>
          </p:cNvSpPr>
          <p:nvPr>
            <p:ph type="title"/>
          </p:nvPr>
        </p:nvSpPr>
        <p:spPr>
          <a:noFill/>
          <a:ln>
            <a:noFill/>
          </a:ln>
        </p:spPr>
        <p:txBody>
          <a:bodyPr anchor="t"/>
          <a:p>
            <a:r>
              <a:rPr lang="en-US" altLang="zh-CN" dirty="0">
                <a:latin typeface="Times New Roman" panose="02020603050405020304" pitchFamily="18" charset="0"/>
              </a:rPr>
              <a:t>6.4.5 </a:t>
            </a:r>
            <a:r>
              <a:rPr lang="zh-CN" altLang="en-US" dirty="0">
                <a:latin typeface="Times New Roman" panose="02020603050405020304" pitchFamily="18" charset="0"/>
              </a:rPr>
              <a:t>后继微地址的形成</a:t>
            </a:r>
            <a:endParaRPr lang="zh-CN" altLang="en-US" dirty="0">
              <a:latin typeface="Times New Roman" panose="02020603050405020304" pitchFamily="18" charset="0"/>
              <a:ea typeface="Times New Roman" panose="02020603050405020304" pitchFamily="18" charset="0"/>
            </a:endParaRPr>
          </a:p>
        </p:txBody>
      </p:sp>
      <p:sp>
        <p:nvSpPr>
          <p:cNvPr id="77826" name="内容占位符 2"/>
          <p:cNvSpPr>
            <a:spLocks noGrp="1"/>
          </p:cNvSpPr>
          <p:nvPr>
            <p:ph idx="1"/>
          </p:nvPr>
        </p:nvSpPr>
        <p:spPr>
          <a:xfrm>
            <a:off x="457200" y="1417638"/>
            <a:ext cx="8229600" cy="4964112"/>
          </a:xfrm>
          <a:noFill/>
          <a:ln>
            <a:noFill/>
          </a:ln>
        </p:spPr>
        <p:txBody>
          <a:bodyPr anchor="t"/>
          <a:p>
            <a:r>
              <a:rPr lang="en-US" altLang="zh-CN" dirty="0">
                <a:latin typeface="Times New Roman" panose="02020603050405020304" pitchFamily="18" charset="0"/>
              </a:rPr>
              <a:t>1.</a:t>
            </a:r>
            <a:r>
              <a:rPr lang="zh-CN" altLang="en-US" dirty="0">
                <a:latin typeface="Times New Roman" panose="02020603050405020304" pitchFamily="18" charset="0"/>
              </a:rPr>
              <a:t>增量方式</a:t>
            </a:r>
            <a:endParaRPr lang="zh-CN" altLang="en-US" dirty="0">
              <a:latin typeface="Times New Roman" panose="02020603050405020304" pitchFamily="18" charset="0"/>
            </a:endParaRPr>
          </a:p>
          <a:p>
            <a:pPr lvl="1">
              <a:spcBef>
                <a:spcPts val="1800"/>
              </a:spcBef>
            </a:pPr>
            <a:r>
              <a:rPr lang="zh-CN" altLang="en-US" sz="2400" dirty="0">
                <a:solidFill>
                  <a:srgbClr val="FF0000"/>
                </a:solidFill>
                <a:latin typeface="Times New Roman" panose="02020603050405020304" pitchFamily="18" charset="0"/>
              </a:rPr>
              <a:t>顺序执行：</a:t>
            </a:r>
            <a:r>
              <a:rPr lang="zh-CN" altLang="en-US" sz="2400" dirty="0">
                <a:latin typeface="Times New Roman" panose="02020603050405020304" pitchFamily="18" charset="0"/>
              </a:rPr>
              <a:t>现行微地址加增量（通常为“</a:t>
            </a:r>
            <a:r>
              <a:rPr lang="en-US" altLang="zh-CN" sz="2400" dirty="0">
                <a:latin typeface="Times New Roman" panose="02020603050405020304" pitchFamily="18" charset="0"/>
              </a:rPr>
              <a:t>1”</a:t>
            </a:r>
            <a:r>
              <a:rPr lang="zh-CN" altLang="en-US" sz="2400" dirty="0">
                <a:latin typeface="Times New Roman" panose="02020603050405020304" pitchFamily="18" charset="0"/>
              </a:rPr>
              <a:t>）；</a:t>
            </a:r>
            <a:endParaRPr lang="en-US" altLang="zh-CN" sz="2400" dirty="0">
              <a:latin typeface="Times New Roman" panose="02020603050405020304" pitchFamily="18" charset="0"/>
            </a:endParaRPr>
          </a:p>
          <a:p>
            <a:pPr lvl="1">
              <a:spcBef>
                <a:spcPts val="1200"/>
              </a:spcBef>
            </a:pPr>
            <a:r>
              <a:rPr lang="zh-CN" altLang="en-US" sz="2400" dirty="0">
                <a:solidFill>
                  <a:srgbClr val="FF0000"/>
                </a:solidFill>
                <a:latin typeface="Times New Roman" panose="02020603050405020304" pitchFamily="18" charset="0"/>
              </a:rPr>
              <a:t>转移或转子</a:t>
            </a:r>
            <a:r>
              <a:rPr lang="zh-CN" altLang="en-US" sz="2400" dirty="0">
                <a:latin typeface="Times New Roman" panose="02020603050405020304" pitchFamily="18" charset="0"/>
              </a:rPr>
              <a:t>：由顺序控制字段产生转移微地址；</a:t>
            </a:r>
            <a:endParaRPr lang="en-US" altLang="zh-CN"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微程序计数器（</a:t>
            </a:r>
            <a:r>
              <a:rPr lang="en-US" altLang="zh-CN" sz="2400" dirty="0">
                <a:latin typeface="Times New Roman" panose="02020603050405020304" pitchFamily="18" charset="0"/>
              </a:rPr>
              <a:t>uPC</a:t>
            </a:r>
            <a:r>
              <a:rPr lang="zh-CN" altLang="en-US" sz="2400" dirty="0">
                <a:latin typeface="Times New Roman" panose="02020603050405020304" pitchFamily="18" charset="0"/>
              </a:rPr>
              <a:t>）；</a:t>
            </a:r>
            <a:endParaRPr lang="zh-CN" altLang="en-US"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优点：</a:t>
            </a:r>
            <a:endParaRPr lang="en-US" altLang="zh-CN" sz="24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简单，易于掌握，编制微程序容易；</a:t>
            </a:r>
            <a:endParaRPr lang="en-US" altLang="zh-CN" sz="20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机器指令所对应的微程序一般安排在</a:t>
            </a:r>
            <a:r>
              <a:rPr lang="en-US" altLang="zh-CN" sz="2000" dirty="0">
                <a:latin typeface="Times New Roman" panose="02020603050405020304" pitchFamily="18" charset="0"/>
              </a:rPr>
              <a:t>CM</a:t>
            </a:r>
            <a:r>
              <a:rPr lang="zh-CN" altLang="en-US" sz="2000" dirty="0">
                <a:latin typeface="Times New Roman" panose="02020603050405020304" pitchFamily="18" charset="0"/>
              </a:rPr>
              <a:t>的连续单元中；</a:t>
            </a:r>
            <a:endParaRPr lang="en-US" altLang="zh-CN" sz="20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缺点：</a:t>
            </a:r>
            <a:endParaRPr lang="en-US" altLang="zh-CN" sz="24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不能实现两路以上的并行微程序转移；</a:t>
            </a:r>
            <a:endParaRPr lang="en-US" altLang="zh-CN" sz="20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不利于提高微程序的执行速度。</a:t>
            </a:r>
            <a:endParaRPr lang="zh-CN" altLang="en-US" sz="2000" dirty="0">
              <a:latin typeface="Times New Roman" panose="02020603050405020304" pitchFamily="18" charset="0"/>
            </a:endParaRPr>
          </a:p>
          <a:p>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2.</a:t>
            </a:r>
            <a:r>
              <a:rPr lang="zh-CN" altLang="en-US" dirty="0">
                <a:latin typeface="Times New Roman" panose="02020603050405020304" pitchFamily="18" charset="0"/>
              </a:rPr>
              <a:t>专用寄存器</a:t>
            </a:r>
            <a:endParaRPr lang="zh-CN" altLang="en-US" dirty="0">
              <a:latin typeface="Times New Roman" panose="02020603050405020304" pitchFamily="18" charset="0"/>
              <a:ea typeface="Times New Roman" panose="02020603050405020304" pitchFamily="18" charset="0"/>
            </a:endParaRPr>
          </a:p>
        </p:txBody>
      </p:sp>
      <p:sp>
        <p:nvSpPr>
          <p:cNvPr id="19458" name="内容占位符 2"/>
          <p:cNvSpPr>
            <a:spLocks noGrp="1"/>
          </p:cNvSpPr>
          <p:nvPr>
            <p:ph idx="1"/>
          </p:nvPr>
        </p:nvSpPr>
        <p:spPr>
          <a:noFill/>
          <a:ln>
            <a:noFill/>
          </a:ln>
        </p:spPr>
        <p:txBody>
          <a:bodyPr anchor="t"/>
          <a:p>
            <a:pPr eaLnBrk="1" hangingPunct="1"/>
            <a:r>
              <a:rPr lang="zh-CN" altLang="en-US" dirty="0">
                <a:latin typeface="Times New Roman" panose="02020603050405020304" pitchFamily="18" charset="0"/>
              </a:rPr>
              <a:t>⑴ 程序计数器（</a:t>
            </a:r>
            <a:r>
              <a:rPr lang="en-US" altLang="zh-CN" dirty="0">
                <a:latin typeface="Times New Roman" panose="02020603050405020304" pitchFamily="18" charset="0"/>
              </a:rPr>
              <a:t>PC</a:t>
            </a:r>
            <a:r>
              <a:rPr lang="zh-CN" altLang="en-US" dirty="0">
                <a:latin typeface="Times New Roman" panose="02020603050405020304" pitchFamily="18" charset="0"/>
              </a:rPr>
              <a:t>）</a:t>
            </a:r>
            <a:endParaRPr lang="zh-CN" altLang="en-US" dirty="0">
              <a:latin typeface="Times New Roman" panose="02020603050405020304" pitchFamily="18" charset="0"/>
            </a:endParaRPr>
          </a:p>
          <a:p>
            <a:pPr lvl="1" eaLnBrk="1" hangingPunct="1">
              <a:spcBef>
                <a:spcPts val="1800"/>
              </a:spcBef>
            </a:pPr>
            <a:r>
              <a:rPr lang="zh-CN" altLang="en-US" dirty="0">
                <a:latin typeface="Times New Roman" panose="02020603050405020304" pitchFamily="18" charset="0"/>
              </a:rPr>
              <a:t>存放正在执行或接着要执行的下条指令地址。</a:t>
            </a:r>
            <a:endParaRPr lang="zh-CN" altLang="en-US" dirty="0">
              <a:latin typeface="Times New Roman" panose="02020603050405020304" pitchFamily="18" charset="0"/>
            </a:endParaRPr>
          </a:p>
          <a:p>
            <a:pPr lvl="1" eaLnBrk="1" hangingPunct="1">
              <a:spcBef>
                <a:spcPts val="1800"/>
              </a:spcBef>
            </a:pPr>
            <a:r>
              <a:rPr lang="zh-CN" altLang="en-US" dirty="0">
                <a:solidFill>
                  <a:srgbClr val="FF0000"/>
                </a:solidFill>
                <a:latin typeface="Times New Roman" panose="02020603050405020304" pitchFamily="18" charset="0"/>
              </a:rPr>
              <a:t>顺序</a:t>
            </a:r>
            <a:r>
              <a:rPr lang="zh-CN" altLang="en-US" dirty="0">
                <a:latin typeface="Times New Roman" panose="02020603050405020304" pitchFamily="18" charset="0"/>
              </a:rPr>
              <a:t>执行：</a:t>
            </a:r>
            <a:endParaRPr lang="en-US" altLang="zh-CN" dirty="0">
              <a:latin typeface="Times New Roman" panose="02020603050405020304" pitchFamily="18" charset="0"/>
            </a:endParaRPr>
          </a:p>
          <a:p>
            <a:pPr lvl="2" eaLnBrk="1" hangingPunct="1">
              <a:spcBef>
                <a:spcPts val="1200"/>
              </a:spcBef>
            </a:pPr>
            <a:r>
              <a:rPr lang="en-US" altLang="zh-CN" dirty="0">
                <a:latin typeface="Times New Roman" panose="02020603050405020304" pitchFamily="18" charset="0"/>
              </a:rPr>
              <a:t>PC</a:t>
            </a:r>
            <a:r>
              <a:rPr lang="zh-CN" altLang="en-US" dirty="0">
                <a:latin typeface="Times New Roman" panose="02020603050405020304" pitchFamily="18" charset="0"/>
              </a:rPr>
              <a:t>的内容应不断地增量（加“</a:t>
            </a:r>
            <a:r>
              <a:rPr lang="en-US" altLang="zh-CN" dirty="0">
                <a:latin typeface="Times New Roman" panose="02020603050405020304" pitchFamily="18" charset="0"/>
              </a:rPr>
              <a:t>1”</a:t>
            </a:r>
            <a:r>
              <a:rPr lang="zh-CN" altLang="en-US" dirty="0">
                <a:latin typeface="Times New Roman" panose="02020603050405020304" pitchFamily="18" charset="0"/>
              </a:rPr>
              <a:t> ）；</a:t>
            </a:r>
            <a:endParaRPr lang="en-US" altLang="zh-CN" dirty="0">
              <a:latin typeface="Times New Roman" panose="02020603050405020304" pitchFamily="18" charset="0"/>
            </a:endParaRPr>
          </a:p>
          <a:p>
            <a:pPr lvl="2" eaLnBrk="1" hangingPunct="1">
              <a:spcBef>
                <a:spcPts val="1200"/>
              </a:spcBef>
            </a:pPr>
            <a:r>
              <a:rPr lang="zh-CN" altLang="en-US" dirty="0">
                <a:latin typeface="Times New Roman" panose="02020603050405020304" pitchFamily="18" charset="0"/>
              </a:rPr>
              <a:t>由程序计数器本身或借助运算器来实现。</a:t>
            </a:r>
            <a:endParaRPr lang="zh-CN" altLang="en-US" dirty="0">
              <a:latin typeface="Times New Roman" panose="02020603050405020304" pitchFamily="18" charset="0"/>
            </a:endParaRPr>
          </a:p>
          <a:p>
            <a:pPr lvl="1" eaLnBrk="1" hangingPunct="1">
              <a:spcBef>
                <a:spcPts val="1800"/>
              </a:spcBef>
            </a:pPr>
            <a:r>
              <a:rPr lang="zh-CN" altLang="en-US" dirty="0">
                <a:solidFill>
                  <a:srgbClr val="FF0000"/>
                </a:solidFill>
                <a:latin typeface="Times New Roman" panose="02020603050405020304" pitchFamily="18" charset="0"/>
              </a:rPr>
              <a:t>跳转</a:t>
            </a:r>
            <a:r>
              <a:rPr lang="zh-CN" altLang="en-US" dirty="0">
                <a:latin typeface="Times New Roman" panose="02020603050405020304" pitchFamily="18" charset="0"/>
              </a:rPr>
              <a:t>执行：</a:t>
            </a:r>
            <a:endParaRPr lang="en-US" altLang="zh-CN" dirty="0">
              <a:latin typeface="Times New Roman" panose="02020603050405020304" pitchFamily="18" charset="0"/>
            </a:endParaRPr>
          </a:p>
          <a:p>
            <a:pPr lvl="2" eaLnBrk="1" hangingPunct="1">
              <a:spcBef>
                <a:spcPts val="1200"/>
              </a:spcBef>
            </a:pPr>
            <a:r>
              <a:rPr lang="zh-CN" altLang="en-US" dirty="0">
                <a:latin typeface="Times New Roman" panose="02020603050405020304" pitchFamily="18" charset="0"/>
              </a:rPr>
              <a:t>将转移的目标地址送往</a:t>
            </a:r>
            <a:r>
              <a:rPr lang="en-US" altLang="zh-CN" dirty="0">
                <a:latin typeface="Times New Roman" panose="02020603050405020304" pitchFamily="18" charset="0"/>
              </a:rPr>
              <a:t>PC</a:t>
            </a:r>
            <a:r>
              <a:rPr lang="zh-CN" altLang="en-US" dirty="0">
                <a:latin typeface="Times New Roman" panose="02020603050405020304" pitchFamily="18" charset="0"/>
              </a:rPr>
              <a:t>，可实现程序的</a:t>
            </a:r>
            <a:r>
              <a:rPr lang="zh-CN" altLang="en-US" dirty="0">
                <a:solidFill>
                  <a:srgbClr val="FF0000"/>
                </a:solidFill>
                <a:latin typeface="Times New Roman" panose="02020603050405020304" pitchFamily="18" charset="0"/>
              </a:rPr>
              <a:t>转移</a:t>
            </a:r>
            <a:r>
              <a:rPr lang="zh-CN" altLang="en-US" dirty="0">
                <a:latin typeface="Times New Roman" panose="02020603050405020304" pitchFamily="18" charset="0"/>
              </a:rPr>
              <a:t>。</a:t>
            </a:r>
            <a:endParaRPr lang="zh-CN" altLang="en-US" dirty="0">
              <a:latin typeface="Times New Roman" panose="02020603050405020304" pitchFamily="18" charset="0"/>
            </a:endParaRPr>
          </a:p>
          <a:p>
            <a:pPr eaLnBrk="1" hangingPunct="1"/>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增量方式的微地址安排</a:t>
            </a:r>
            <a:endParaRPr lang="zh-CN" altLang="en-US"/>
          </a:p>
        </p:txBody>
      </p:sp>
      <p:pic>
        <p:nvPicPr>
          <p:cNvPr id="5" name="图片 4"/>
          <p:cNvPicPr>
            <a:picLocks noChangeAspect="1"/>
          </p:cNvPicPr>
          <p:nvPr/>
        </p:nvPicPr>
        <p:blipFill>
          <a:blip r:embed="rId1"/>
          <a:stretch>
            <a:fillRect/>
          </a:stretch>
        </p:blipFill>
        <p:spPr>
          <a:xfrm>
            <a:off x="5253990" y="1294765"/>
            <a:ext cx="3406775" cy="5110480"/>
          </a:xfrm>
          <a:prstGeom prst="rect">
            <a:avLst/>
          </a:prstGeom>
        </p:spPr>
      </p:pic>
      <p:pic>
        <p:nvPicPr>
          <p:cNvPr id="6" name="图片 5"/>
          <p:cNvPicPr>
            <a:picLocks noChangeAspect="1"/>
          </p:cNvPicPr>
          <p:nvPr/>
        </p:nvPicPr>
        <p:blipFill>
          <a:blip r:embed="rId2"/>
          <a:stretch>
            <a:fillRect/>
          </a:stretch>
        </p:blipFill>
        <p:spPr>
          <a:xfrm>
            <a:off x="828040" y="4255770"/>
            <a:ext cx="3818255" cy="2127250"/>
          </a:xfrm>
          <a:prstGeom prst="rect">
            <a:avLst/>
          </a:prstGeom>
        </p:spPr>
      </p:pic>
      <p:sp>
        <p:nvSpPr>
          <p:cNvPr id="8" name="文本框 7"/>
          <p:cNvSpPr txBox="1"/>
          <p:nvPr/>
        </p:nvSpPr>
        <p:spPr>
          <a:xfrm>
            <a:off x="467995" y="1268730"/>
            <a:ext cx="4639945" cy="2913380"/>
          </a:xfrm>
          <a:prstGeom prst="rect">
            <a:avLst/>
          </a:prstGeom>
          <a:noFill/>
        </p:spPr>
        <p:txBody>
          <a:bodyPr wrap="square" rtlCol="0" anchor="t">
            <a:noAutofit/>
          </a:bodyPr>
          <a:p>
            <a:pPr marL="285750" indent="-285750">
              <a:spcBef>
                <a:spcPts val="600"/>
              </a:spcBef>
              <a:buFont typeface="Wingdings" panose="05000000000000000000" charset="0"/>
              <a:buChar char="ü"/>
            </a:pPr>
            <a:r>
              <a:rPr lang="zh-CN" altLang="en-US" sz="1600">
                <a:solidFill>
                  <a:srgbClr val="000000"/>
                </a:solidFill>
                <a:latin typeface="微软雅黑" panose="020B0503020204020204" charset="-122"/>
                <a:ea typeface="微软雅黑" panose="020B0503020204020204" charset="-122"/>
                <a:cs typeface="微软雅黑" panose="020B0503020204020204" charset="-122"/>
              </a:rPr>
              <a:t>使用一个</a:t>
            </a:r>
            <a:r>
              <a:rPr lang="zh-CN" altLang="en-US" sz="1600">
                <a:solidFill>
                  <a:srgbClr val="FF0000"/>
                </a:solidFill>
                <a:latin typeface="微软雅黑" panose="020B0503020204020204" charset="-122"/>
                <a:ea typeface="微软雅黑" panose="020B0503020204020204" charset="-122"/>
                <a:cs typeface="微软雅黑" panose="020B0503020204020204" charset="-122"/>
              </a:rPr>
              <a:t>专门的微程序计数器μPC</a:t>
            </a:r>
            <a:r>
              <a:rPr lang="zh-CN" altLang="en-US" sz="1600">
                <a:solidFill>
                  <a:srgbClr val="000000"/>
                </a:solidFill>
                <a:latin typeface="微软雅黑" panose="020B0503020204020204" charset="-122"/>
                <a:ea typeface="微软雅黑" panose="020B0503020204020204" charset="-122"/>
                <a:cs typeface="微软雅黑" panose="020B0503020204020204" charset="-122"/>
              </a:rPr>
              <a:t>,将下条微指令地址隐含地存放在 μPC中,顺序执行时,根据 μPC+1→μPC,得到下一条微指令地址;</a:t>
            </a:r>
            <a:endParaRPr lang="zh-CN" altLang="en-US" sz="1600">
              <a:solidFill>
                <a:srgbClr val="000000"/>
              </a:solidFill>
              <a:latin typeface="微软雅黑" panose="020B0503020204020204" charset="-122"/>
              <a:ea typeface="微软雅黑" panose="020B0503020204020204" charset="-122"/>
              <a:cs typeface="微软雅黑" panose="020B0503020204020204" charset="-122"/>
            </a:endParaRPr>
          </a:p>
          <a:p>
            <a:pPr marL="285750" indent="-285750">
              <a:spcBef>
                <a:spcPts val="600"/>
              </a:spcBef>
              <a:buFont typeface="Wingdings" panose="05000000000000000000" charset="0"/>
              <a:buChar char="ü"/>
            </a:pPr>
            <a:r>
              <a:rPr lang="zh-CN" altLang="en-US" sz="1600">
                <a:solidFill>
                  <a:srgbClr val="000000"/>
                </a:solidFill>
                <a:latin typeface="微软雅黑" panose="020B0503020204020204" charset="-122"/>
                <a:ea typeface="微软雅黑" panose="020B0503020204020204" charset="-122"/>
                <a:cs typeface="微软雅黑" panose="020B0503020204020204" charset="-122"/>
              </a:rPr>
              <a:t>转移执行时,在当前微指令后添加一条</a:t>
            </a:r>
            <a:r>
              <a:rPr lang="zh-CN" altLang="en-US" sz="1600">
                <a:solidFill>
                  <a:srgbClr val="FF0000"/>
                </a:solidFill>
                <a:latin typeface="微软雅黑" panose="020B0503020204020204" charset="-122"/>
                <a:ea typeface="微软雅黑" panose="020B0503020204020204" charset="-122"/>
                <a:cs typeface="微软雅黑" panose="020B0503020204020204" charset="-122"/>
              </a:rPr>
              <a:t>转移微指令</a:t>
            </a:r>
            <a:r>
              <a:rPr lang="zh-CN" altLang="en-US" sz="1600">
                <a:solidFill>
                  <a:srgbClr val="000000"/>
                </a:solidFill>
                <a:latin typeface="微软雅黑" panose="020B0503020204020204" charset="-122"/>
                <a:ea typeface="微软雅黑" panose="020B0503020204020204" charset="-122"/>
                <a:cs typeface="微软雅黑" panose="020B0503020204020204" charset="-122"/>
              </a:rPr>
              <a:t>,并在微指令中添加专门的</a:t>
            </a:r>
            <a:r>
              <a:rPr lang="zh-CN" altLang="en-US" sz="1600">
                <a:solidFill>
                  <a:srgbClr val="FF0000"/>
                </a:solidFill>
                <a:latin typeface="微软雅黑" panose="020B0503020204020204" charset="-122"/>
                <a:ea typeface="微软雅黑" panose="020B0503020204020204" charset="-122"/>
                <a:cs typeface="微软雅黑" panose="020B0503020204020204" charset="-122"/>
              </a:rPr>
              <a:t>转移控制字段</a:t>
            </a:r>
            <a:r>
              <a:rPr lang="zh-CN" altLang="en-US" sz="1600">
                <a:solidFill>
                  <a:srgbClr val="000000"/>
                </a:solidFill>
                <a:latin typeface="微软雅黑" panose="020B0503020204020204" charset="-122"/>
                <a:ea typeface="微软雅黑" panose="020B0503020204020204" charset="-122"/>
                <a:cs typeface="微软雅黑" panose="020B0503020204020204" charset="-122"/>
              </a:rPr>
              <a:t>,将转移微指令或转移控制字段中的控制信息送到微指令地址发生器,与相应的指令操作码以及条件码等组合,生成转移地址送 μPC。</a:t>
            </a:r>
            <a:endParaRPr lang="zh-CN" altLang="en-US" sz="1600">
              <a:solidFill>
                <a:srgbClr val="000000"/>
              </a:solidFill>
              <a:latin typeface="微软雅黑" panose="020B0503020204020204" charset="-122"/>
              <a:ea typeface="微软雅黑" panose="020B0503020204020204" charset="-122"/>
              <a:cs typeface="微软雅黑" panose="020B0503020204020204" charset="-122"/>
            </a:endParaRPr>
          </a:p>
          <a:p>
            <a:pPr marL="285750" indent="-285750">
              <a:spcBef>
                <a:spcPts val="600"/>
              </a:spcBef>
              <a:buFont typeface="Wingdings" panose="05000000000000000000" charset="0"/>
              <a:buChar char="ü"/>
            </a:pPr>
            <a:r>
              <a:rPr lang="zh-CN" altLang="en-US" sz="1600">
                <a:solidFill>
                  <a:srgbClr val="000000"/>
                </a:solidFill>
                <a:latin typeface="微软雅黑" panose="020B0503020204020204" charset="-122"/>
                <a:ea typeface="微软雅黑" panose="020B0503020204020204" charset="-122"/>
                <a:cs typeface="微软雅黑" panose="020B0503020204020204" charset="-122"/>
              </a:rPr>
              <a:t>当转移分支很多时,相应的微地址生成逻辑电路很复杂。为简化微地址生成逻辑,通常采用 PLA 或 ROM 来实现。</a:t>
            </a:r>
            <a:endParaRPr lang="zh-CN" altLang="en-US" sz="1600">
              <a:solidFill>
                <a:srgbClr val="0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内容占位符 2"/>
          <p:cNvSpPr>
            <a:spLocks noGrp="1"/>
          </p:cNvSpPr>
          <p:nvPr>
            <p:ph idx="1"/>
          </p:nvPr>
        </p:nvSpPr>
        <p:spPr>
          <a:xfrm>
            <a:off x="457200" y="1417638"/>
            <a:ext cx="8229600" cy="4708525"/>
          </a:xfrm>
          <a:noFill/>
          <a:ln>
            <a:noFill/>
          </a:ln>
        </p:spPr>
        <p:txBody>
          <a:bodyPr anchor="t"/>
          <a:p>
            <a:r>
              <a:rPr lang="en-US" altLang="zh-CN" dirty="0">
                <a:latin typeface="Times New Roman" panose="02020603050405020304" pitchFamily="18" charset="0"/>
              </a:rPr>
              <a:t>2. </a:t>
            </a:r>
            <a:r>
              <a:rPr lang="zh-CN" altLang="en-US" dirty="0">
                <a:latin typeface="Times New Roman" panose="02020603050405020304" pitchFamily="18" charset="0"/>
              </a:rPr>
              <a:t>断定方式</a:t>
            </a:r>
            <a:endParaRPr lang="en-US" altLang="zh-CN"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由微程序设计者指定；</a:t>
            </a:r>
            <a:endParaRPr lang="en-US" altLang="zh-CN"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或根据测试结果决定后继微地址的全部或部分值；</a:t>
            </a:r>
            <a:endParaRPr lang="zh-CN" altLang="en-US"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直接给定与测试断定相结合的方式：</a:t>
            </a:r>
            <a:endParaRPr lang="en-US" altLang="zh-CN" dirty="0">
              <a:latin typeface="Times New Roman" panose="02020603050405020304" pitchFamily="18" charset="0"/>
            </a:endParaRPr>
          </a:p>
          <a:p>
            <a:pPr lvl="2">
              <a:spcBef>
                <a:spcPts val="1200"/>
              </a:spcBef>
            </a:pPr>
            <a:r>
              <a:rPr lang="zh-CN" altLang="en-US" sz="2000" dirty="0">
                <a:latin typeface="Times New Roman" panose="02020603050405020304" pitchFamily="18" charset="0"/>
              </a:rPr>
              <a:t>顺序控制字段由两部分组成：非测试段和测试段；</a:t>
            </a:r>
            <a:endParaRPr lang="en-US" altLang="zh-CN" sz="20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测试段如果只有一位，则微地址将产生两个分支；</a:t>
            </a:r>
            <a:endParaRPr lang="en-US" altLang="zh-CN" sz="20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若有两位，则最多可产生四个分支；</a:t>
            </a:r>
            <a:endParaRPr lang="en-US" altLang="zh-CN" sz="20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依次类推：测试段为</a:t>
            </a:r>
            <a:r>
              <a:rPr lang="en-US" altLang="zh-CN" sz="2000" dirty="0">
                <a:latin typeface="Times New Roman" panose="02020603050405020304" pitchFamily="18" charset="0"/>
              </a:rPr>
              <a:t>n</a:t>
            </a:r>
            <a:r>
              <a:rPr lang="zh-CN" altLang="en-US" sz="2000" dirty="0">
                <a:latin typeface="Times New Roman" panose="02020603050405020304" pitchFamily="18" charset="0"/>
              </a:rPr>
              <a:t>位最多可产生</a:t>
            </a:r>
            <a:r>
              <a:rPr lang="en-US" altLang="zh-CN" sz="2000" dirty="0">
                <a:latin typeface="Times New Roman" panose="02020603050405020304" pitchFamily="18" charset="0"/>
              </a:rPr>
              <a:t>2</a:t>
            </a:r>
            <a:r>
              <a:rPr lang="en-US" altLang="zh-CN" sz="2000" baseline="30000" dirty="0">
                <a:latin typeface="Times New Roman" panose="02020603050405020304" pitchFamily="18" charset="0"/>
              </a:rPr>
              <a:t>n</a:t>
            </a:r>
            <a:r>
              <a:rPr lang="zh-CN" altLang="en-US" sz="2000" dirty="0">
                <a:latin typeface="Times New Roman" panose="02020603050405020304" pitchFamily="18" charset="0"/>
              </a:rPr>
              <a:t>个分支。</a:t>
            </a:r>
            <a:endParaRPr lang="zh-CN" altLang="en-US" sz="2000" dirty="0">
              <a:latin typeface="Times New Roman" panose="02020603050405020304" pitchFamily="18" charset="0"/>
            </a:endParaRPr>
          </a:p>
          <a:p>
            <a:endParaRPr lang="zh-CN" altLang="en-US" sz="2000" dirty="0">
              <a:latin typeface="Times New Roman" panose="02020603050405020304" pitchFamily="18" charset="0"/>
              <a:ea typeface="Times New Roman" panose="02020603050405020304" pitchFamily="18" charset="0"/>
            </a:endParaRPr>
          </a:p>
        </p:txBody>
      </p:sp>
      <p:sp>
        <p:nvSpPr>
          <p:cNvPr id="78850" name="标题 1"/>
          <p:cNvSpPr>
            <a:spLocks noGrp="1"/>
          </p:cNvSpPr>
          <p:nvPr>
            <p:ph type="title"/>
          </p:nvPr>
        </p:nvSpPr>
        <p:spPr>
          <a:noFill/>
          <a:ln>
            <a:noFill/>
          </a:ln>
        </p:spPr>
        <p:txBody>
          <a:bodyPr anchor="t"/>
          <a:p>
            <a:r>
              <a:rPr lang="en-US" altLang="zh-CN" dirty="0">
                <a:latin typeface="Times New Roman" panose="02020603050405020304" pitchFamily="18" charset="0"/>
              </a:rPr>
              <a:t>6.4.5 </a:t>
            </a:r>
            <a:r>
              <a:rPr lang="zh-CN" altLang="en-US" dirty="0">
                <a:latin typeface="Times New Roman" panose="02020603050405020304" pitchFamily="18" charset="0"/>
              </a:rPr>
              <a:t>后继微地址的形成</a:t>
            </a:r>
            <a:endParaRPr lang="zh-CN" altLang="en-US" dirty="0">
              <a:latin typeface="Times New Roman" panose="02020603050405020304" pitchFamily="18" charset="0"/>
              <a:ea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815465" y="5432425"/>
            <a:ext cx="3775710" cy="59245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断定方式的微地址安排</a:t>
            </a:r>
            <a:endParaRPr lang="zh-CN" altLang="en-US"/>
          </a:p>
        </p:txBody>
      </p:sp>
      <p:pic>
        <p:nvPicPr>
          <p:cNvPr id="3" name="图片 2"/>
          <p:cNvPicPr>
            <a:picLocks noChangeAspect="1"/>
          </p:cNvPicPr>
          <p:nvPr/>
        </p:nvPicPr>
        <p:blipFill>
          <a:blip r:embed="rId1"/>
          <a:stretch>
            <a:fillRect/>
          </a:stretch>
        </p:blipFill>
        <p:spPr>
          <a:xfrm>
            <a:off x="944245" y="4439285"/>
            <a:ext cx="3513455" cy="1974850"/>
          </a:xfrm>
          <a:prstGeom prst="rect">
            <a:avLst/>
          </a:prstGeom>
        </p:spPr>
      </p:pic>
      <p:pic>
        <p:nvPicPr>
          <p:cNvPr id="5" name="图片 4"/>
          <p:cNvPicPr>
            <a:picLocks noChangeAspect="1"/>
          </p:cNvPicPr>
          <p:nvPr/>
        </p:nvPicPr>
        <p:blipFill>
          <a:blip r:embed="rId2"/>
          <a:stretch>
            <a:fillRect/>
          </a:stretch>
        </p:blipFill>
        <p:spPr>
          <a:xfrm>
            <a:off x="5217795" y="1268730"/>
            <a:ext cx="3479165" cy="5187315"/>
          </a:xfrm>
          <a:prstGeom prst="rect">
            <a:avLst/>
          </a:prstGeom>
        </p:spPr>
      </p:pic>
      <p:sp>
        <p:nvSpPr>
          <p:cNvPr id="8" name="文本框 7"/>
          <p:cNvSpPr txBox="1"/>
          <p:nvPr/>
        </p:nvSpPr>
        <p:spPr>
          <a:xfrm>
            <a:off x="467995" y="1268730"/>
            <a:ext cx="4639945" cy="2913380"/>
          </a:xfrm>
          <a:prstGeom prst="rect">
            <a:avLst/>
          </a:prstGeom>
          <a:noFill/>
        </p:spPr>
        <p:txBody>
          <a:bodyPr wrap="square" rtlCol="0" anchor="t">
            <a:noAutofit/>
          </a:bodyPr>
          <a:p>
            <a:pPr marL="285750" indent="-285750">
              <a:spcBef>
                <a:spcPts val="600"/>
              </a:spcBef>
              <a:buFont typeface="Wingdings" panose="05000000000000000000" charset="0"/>
              <a:buChar char="ü"/>
            </a:pPr>
            <a:r>
              <a:rPr lang="zh-CN" altLang="en-US" sz="1600">
                <a:solidFill>
                  <a:srgbClr val="FF0000"/>
                </a:solidFill>
                <a:latin typeface="微软雅黑" panose="020B0503020204020204" charset="-122"/>
                <a:ea typeface="微软雅黑" panose="020B0503020204020204" charset="-122"/>
                <a:cs typeface="微软雅黑" panose="020B0503020204020204" charset="-122"/>
                <a:sym typeface="+mn-ea"/>
              </a:rPr>
              <a:t>微地址修改逻辑</a:t>
            </a: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mn-ea"/>
              </a:rPr>
              <a:t>根据当前指令、状态条件、下址字段和转移控制字段</a:t>
            </a:r>
            <a:r>
              <a:rPr lang="zh-CN" altLang="en-US" sz="1600">
                <a:solidFill>
                  <a:srgbClr val="FF0000"/>
                </a:solidFill>
                <a:latin typeface="微软雅黑" panose="020B0503020204020204" charset="-122"/>
                <a:ea typeface="微软雅黑" panose="020B0503020204020204" charset="-122"/>
                <a:cs typeface="微软雅黑" panose="020B0503020204020204" charset="-122"/>
                <a:sym typeface="+mn-ea"/>
              </a:rPr>
              <a:t>确定微程序的执行顺序</a:t>
            </a: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mn-ea"/>
              </a:rPr>
              <a:t>。</a:t>
            </a:r>
            <a:endParaRPr lang="zh-CN" altLang="en-US" sz="160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285750" indent="-285750">
              <a:spcBef>
                <a:spcPts val="600"/>
              </a:spcBef>
              <a:buFont typeface="Wingdings" panose="05000000000000000000" charset="0"/>
              <a:buChar char="ü"/>
            </a:pP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mn-ea"/>
              </a:rPr>
              <a:t>消除了专门的转移微指令,加快了指令执行速度,</a:t>
            </a:r>
            <a:endParaRPr lang="zh-CN" altLang="en-US" sz="1600">
              <a:solidFill>
                <a:srgbClr val="000000"/>
              </a:solidFill>
              <a:latin typeface="微软雅黑" panose="020B0503020204020204" charset="-122"/>
              <a:ea typeface="微软雅黑" panose="020B0503020204020204" charset="-122"/>
              <a:cs typeface="微软雅黑" panose="020B0503020204020204" charset="-122"/>
            </a:endParaRPr>
          </a:p>
          <a:p>
            <a:pPr marL="285750" indent="-285750">
              <a:spcBef>
                <a:spcPts val="600"/>
              </a:spcBef>
              <a:buFont typeface="Wingdings" panose="05000000000000000000" charset="0"/>
              <a:buChar char="ü"/>
            </a:pPr>
            <a:r>
              <a:rPr lang="zh-CN" altLang="en-US" sz="1600">
                <a:solidFill>
                  <a:srgbClr val="000000"/>
                </a:solidFill>
                <a:latin typeface="微软雅黑" panose="020B0503020204020204" charset="-122"/>
                <a:ea typeface="微软雅黑" panose="020B0503020204020204" charset="-122"/>
                <a:cs typeface="微软雅黑" panose="020B0503020204020204" charset="-122"/>
              </a:rPr>
              <a:t>因为增加了微指令的长度,从而影响控制存储器的有效利用。</a:t>
            </a:r>
            <a:endParaRPr lang="zh-CN" altLang="en-US" sz="1600">
              <a:solidFill>
                <a:srgbClr val="000000"/>
              </a:solidFill>
              <a:latin typeface="微软雅黑" panose="020B0503020204020204" charset="-122"/>
              <a:ea typeface="微软雅黑" panose="020B0503020204020204" charset="-122"/>
              <a:cs typeface="微软雅黑" panose="020B0503020204020204" charset="-122"/>
            </a:endParaRPr>
          </a:p>
          <a:p>
            <a:pPr marL="742950" lvl="1" indent="-285750">
              <a:spcBef>
                <a:spcPts val="600"/>
              </a:spcBef>
              <a:buFont typeface="Wingdings" panose="05000000000000000000" charset="0"/>
              <a:buChar char="ü"/>
            </a:pPr>
            <a:r>
              <a:rPr lang="zh-CN" altLang="en-US" sz="1400">
                <a:solidFill>
                  <a:srgbClr val="000000"/>
                </a:solidFill>
                <a:latin typeface="微软雅黑" panose="020B0503020204020204" charset="-122"/>
                <a:ea typeface="微软雅黑" panose="020B0503020204020204" charset="-122"/>
                <a:cs typeface="微软雅黑" panose="020B0503020204020204" charset="-122"/>
              </a:rPr>
              <a:t>假定一个采用微程序控制器的处理器的控存容量为4KB,共有 500 条左右的微指令,下址字段至少有9位,微指令长度为 64位左右。除了下址字段,还有一些其他如控制多分支转移的条件测试和转移控制字段等,也都用于控制微指令的寻址,</a:t>
            </a:r>
            <a:endParaRPr lang="zh-CN" altLang="en-US" sz="1400">
              <a:solidFill>
                <a:srgbClr val="000000"/>
              </a:solidFill>
              <a:latin typeface="微软雅黑" panose="020B0503020204020204" charset="-122"/>
              <a:ea typeface="微软雅黑" panose="020B0503020204020204" charset="-122"/>
              <a:cs typeface="微软雅黑" panose="020B0503020204020204" charset="-122"/>
            </a:endParaRPr>
          </a:p>
          <a:p>
            <a:pPr marL="742950" lvl="1" indent="-285750">
              <a:spcBef>
                <a:spcPts val="600"/>
              </a:spcBef>
              <a:buFont typeface="Wingdings" panose="05000000000000000000" charset="0"/>
              <a:buChar char="ü"/>
            </a:pPr>
            <a:r>
              <a:rPr lang="zh-CN" altLang="en-US" sz="1400">
                <a:solidFill>
                  <a:srgbClr val="000000"/>
                </a:solidFill>
                <a:latin typeface="微软雅黑" panose="020B0503020204020204" charset="-122"/>
                <a:ea typeface="微软雅黑" panose="020B0503020204020204" charset="-122"/>
                <a:cs typeface="微软雅黑" panose="020B0503020204020204" charset="-122"/>
              </a:rPr>
              <a:t>大约有五分之一的控存空间用于微指令寻址,真正用来存放微命令的空间只有五分之四左右。</a:t>
            </a:r>
            <a:endParaRPr lang="zh-CN" altLang="en-US" sz="1600">
              <a:solidFill>
                <a:srgbClr val="000000"/>
              </a:solidFill>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charset="0"/>
              <a:buChar char="ü"/>
            </a:pPr>
            <a:endParaRPr lang="zh-CN" altLang="en-US" sz="1600">
              <a:solidFill>
                <a:srgbClr val="0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标题 1"/>
          <p:cNvSpPr>
            <a:spLocks noGrp="1"/>
          </p:cNvSpPr>
          <p:nvPr>
            <p:ph type="title"/>
          </p:nvPr>
        </p:nvSpPr>
        <p:spPr>
          <a:noFill/>
          <a:ln>
            <a:noFill/>
          </a:ln>
        </p:spPr>
        <p:txBody>
          <a:bodyPr anchor="t"/>
          <a:p>
            <a:r>
              <a:rPr lang="en-US" altLang="zh-CN" dirty="0">
                <a:latin typeface="Times New Roman" panose="02020603050405020304" pitchFamily="18" charset="0"/>
              </a:rPr>
              <a:t>6.4.6 </a:t>
            </a:r>
            <a:r>
              <a:rPr lang="zh-CN" altLang="en-US" dirty="0">
                <a:latin typeface="Times New Roman" panose="02020603050405020304" pitchFamily="18" charset="0"/>
              </a:rPr>
              <a:t>微程序设计</a:t>
            </a:r>
            <a:endParaRPr lang="zh-CN" altLang="en-US" dirty="0">
              <a:latin typeface="Times New Roman" panose="02020603050405020304" pitchFamily="18" charset="0"/>
              <a:ea typeface="Times New Roman" panose="02020603050405020304" pitchFamily="18" charset="0"/>
            </a:endParaRPr>
          </a:p>
        </p:txBody>
      </p:sp>
      <p:sp>
        <p:nvSpPr>
          <p:cNvPr id="79874" name="内容占位符 2"/>
          <p:cNvSpPr>
            <a:spLocks noGrp="1"/>
          </p:cNvSpPr>
          <p:nvPr>
            <p:ph idx="1"/>
          </p:nvPr>
        </p:nvSpPr>
        <p:spPr>
          <a:xfrm>
            <a:off x="457200" y="1268413"/>
            <a:ext cx="8229600" cy="5113337"/>
          </a:xfrm>
          <a:noFill/>
          <a:ln>
            <a:noFill/>
          </a:ln>
        </p:spPr>
        <p:txBody>
          <a:bodyPr anchor="t"/>
          <a:p>
            <a:r>
              <a:rPr lang="zh-CN" altLang="en-US" sz="2400" dirty="0">
                <a:latin typeface="Times New Roman" panose="02020603050405020304" pitchFamily="18" charset="0"/>
              </a:rPr>
              <a:t>水平型微指令及水平型微程序设计</a:t>
            </a:r>
            <a:endParaRPr lang="zh-CN" altLang="en-US" sz="24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一次能</a:t>
            </a:r>
            <a:r>
              <a:rPr lang="zh-CN" altLang="en-US" sz="2000" dirty="0">
                <a:solidFill>
                  <a:srgbClr val="FF0000"/>
                </a:solidFill>
                <a:latin typeface="Times New Roman" panose="02020603050405020304" pitchFamily="18" charset="0"/>
              </a:rPr>
              <a:t>定义和并行执行</a:t>
            </a:r>
            <a:r>
              <a:rPr lang="zh-CN" altLang="en-US" sz="2000" dirty="0">
                <a:latin typeface="Times New Roman" panose="02020603050405020304" pitchFamily="18" charset="0"/>
              </a:rPr>
              <a:t>多个微命令；</a:t>
            </a:r>
            <a:endParaRPr lang="en-US" altLang="zh-CN" sz="20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并行能力强，效率高；</a:t>
            </a:r>
            <a:endParaRPr lang="en-US" altLang="zh-CN" sz="20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执行一条机器指令所需微指令数目少，执行时间短</a:t>
            </a:r>
            <a:endParaRPr lang="en-US" altLang="zh-CN" sz="20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微指令字长。</a:t>
            </a:r>
            <a:endParaRPr lang="zh-CN" altLang="en-US" sz="2000" dirty="0">
              <a:latin typeface="Times New Roman" panose="02020603050405020304" pitchFamily="18" charset="0"/>
            </a:endParaRPr>
          </a:p>
          <a:p>
            <a:pPr>
              <a:spcBef>
                <a:spcPts val="1200"/>
              </a:spcBef>
            </a:pPr>
            <a:r>
              <a:rPr lang="zh-CN" altLang="en-US" sz="2400" dirty="0">
                <a:latin typeface="Times New Roman" panose="02020603050405020304" pitchFamily="18" charset="0"/>
              </a:rPr>
              <a:t>垂直型微指令及垂直型微程序设计</a:t>
            </a:r>
            <a:endParaRPr lang="zh-CN" altLang="en-US" sz="2400" dirty="0">
              <a:latin typeface="Times New Roman" panose="02020603050405020304" pitchFamily="18" charset="0"/>
            </a:endParaRPr>
          </a:p>
          <a:p>
            <a:pPr lvl="2">
              <a:spcBef>
                <a:spcPts val="600"/>
              </a:spcBef>
            </a:pPr>
            <a:r>
              <a:rPr lang="zh-CN" altLang="en-US" sz="2000" dirty="0">
                <a:solidFill>
                  <a:srgbClr val="FF0000"/>
                </a:solidFill>
                <a:latin typeface="Times New Roman" panose="02020603050405020304" pitchFamily="18" charset="0"/>
              </a:rPr>
              <a:t>一次只能执行一个微命令；</a:t>
            </a:r>
            <a:endParaRPr lang="en-US" altLang="zh-CN" sz="20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并行能力差，效率低；</a:t>
            </a:r>
            <a:endParaRPr lang="en-US" altLang="zh-CN" sz="20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执行一条机器指令所需微指令数目多，执行时间长</a:t>
            </a:r>
            <a:endParaRPr lang="en-US" altLang="zh-CN" sz="20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微指令字短。</a:t>
            </a:r>
            <a:endParaRPr lang="en-US" altLang="zh-CN" sz="2000" dirty="0">
              <a:latin typeface="Times New Roman" panose="02020603050405020304" pitchFamily="18" charset="0"/>
            </a:endParaRPr>
          </a:p>
          <a:p>
            <a:pPr>
              <a:spcBef>
                <a:spcPts val="1200"/>
              </a:spcBef>
            </a:pPr>
            <a:r>
              <a:rPr lang="zh-CN" altLang="en-US" sz="2400" dirty="0">
                <a:latin typeface="Times New Roman" panose="02020603050405020304" pitchFamily="18" charset="0"/>
              </a:rPr>
              <a:t>混合型微指令：微指令字长和并行控制能力适中</a:t>
            </a:r>
            <a:endParaRPr lang="zh-CN" altLang="en-US" sz="2400" dirty="0">
              <a:latin typeface="Times New Roman" panose="02020603050405020304" pitchFamily="18" charset="0"/>
            </a:endParaRPr>
          </a:p>
          <a:p>
            <a:endParaRPr lang="zh-CN" altLang="en-US" sz="2400" dirty="0">
              <a:latin typeface="Times New Roman" panose="02020603050405020304" pitchFamily="18" charset="0"/>
            </a:endParaRPr>
          </a:p>
          <a:p>
            <a:endParaRPr lang="zh-CN" altLang="en-US" sz="24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水平型和垂直型微指令</a:t>
            </a:r>
            <a:endParaRPr lang="zh-CN" altLang="en-US"/>
          </a:p>
        </p:txBody>
      </p:sp>
      <p:pic>
        <p:nvPicPr>
          <p:cNvPr id="100" name="图片 99"/>
          <p:cNvPicPr/>
          <p:nvPr/>
        </p:nvPicPr>
        <p:blipFill>
          <a:blip r:embed="rId1"/>
          <a:srcRect t="14749"/>
          <a:stretch>
            <a:fillRect/>
          </a:stretch>
        </p:blipFill>
        <p:spPr>
          <a:xfrm>
            <a:off x="457200" y="1557020"/>
            <a:ext cx="8229600" cy="3019425"/>
          </a:xfrm>
          <a:prstGeom prst="rect">
            <a:avLst/>
          </a:prstGeom>
          <a:noFill/>
          <a:ln w="9525">
            <a:noFill/>
          </a:ln>
        </p:spPr>
      </p:pic>
      <p:pic>
        <p:nvPicPr>
          <p:cNvPr id="4" name="图片 3"/>
          <p:cNvPicPr>
            <a:picLocks noChangeAspect="1"/>
          </p:cNvPicPr>
          <p:nvPr/>
        </p:nvPicPr>
        <p:blipFill>
          <a:blip r:embed="rId2"/>
          <a:srcRect l="33497" t="6144" b="10000"/>
          <a:stretch>
            <a:fillRect/>
          </a:stretch>
        </p:blipFill>
        <p:spPr>
          <a:xfrm>
            <a:off x="899795" y="1268730"/>
            <a:ext cx="7460615" cy="47491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标题 1"/>
          <p:cNvSpPr>
            <a:spLocks noGrp="1"/>
          </p:cNvSpPr>
          <p:nvPr>
            <p:ph type="title"/>
          </p:nvPr>
        </p:nvSpPr>
        <p:spPr>
          <a:noFill/>
          <a:ln>
            <a:noFill/>
          </a:ln>
        </p:spPr>
        <p:txBody>
          <a:bodyPr anchor="t"/>
          <a:p>
            <a:r>
              <a:rPr lang="en-US" altLang="zh-CN" dirty="0">
                <a:latin typeface="Times New Roman" panose="02020603050405020304" pitchFamily="18" charset="0"/>
              </a:rPr>
              <a:t>6.5 </a:t>
            </a:r>
            <a:r>
              <a:rPr lang="zh-CN" altLang="en-US" dirty="0">
                <a:latin typeface="Times New Roman" panose="02020603050405020304" pitchFamily="18" charset="0"/>
              </a:rPr>
              <a:t>控制单元的设计</a:t>
            </a:r>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标题 1"/>
          <p:cNvSpPr>
            <a:spLocks noGrp="1"/>
          </p:cNvSpPr>
          <p:nvPr>
            <p:ph type="title"/>
          </p:nvPr>
        </p:nvSpPr>
        <p:spPr>
          <a:noFill/>
          <a:ln>
            <a:noFill/>
          </a:ln>
        </p:spPr>
        <p:txBody>
          <a:bodyPr anchor="t"/>
          <a:p>
            <a:r>
              <a:rPr lang="en-US" altLang="zh-CN" dirty="0">
                <a:latin typeface="Times New Roman" panose="02020603050405020304" pitchFamily="18" charset="0"/>
              </a:rPr>
              <a:t>6.5.1 </a:t>
            </a:r>
            <a:r>
              <a:rPr lang="zh-CN" altLang="en-US" dirty="0">
                <a:latin typeface="Times New Roman" panose="02020603050405020304" pitchFamily="18" charset="0"/>
              </a:rPr>
              <a:t>简单的</a:t>
            </a:r>
            <a:r>
              <a:rPr lang="en-US" altLang="zh-CN" dirty="0">
                <a:latin typeface="Times New Roman" panose="02020603050405020304" pitchFamily="18" charset="0"/>
              </a:rPr>
              <a:t>CPU</a:t>
            </a:r>
            <a:r>
              <a:rPr lang="zh-CN" altLang="en-US" dirty="0">
                <a:latin typeface="Times New Roman" panose="02020603050405020304" pitchFamily="18" charset="0"/>
              </a:rPr>
              <a:t>模型</a:t>
            </a:r>
            <a:endParaRPr lang="zh-CN" altLang="en-US" dirty="0">
              <a:latin typeface="Times New Roman" panose="02020603050405020304" pitchFamily="18" charset="0"/>
              <a:ea typeface="Times New Roman" panose="02020603050405020304" pitchFamily="18" charset="0"/>
            </a:endParaRPr>
          </a:p>
        </p:txBody>
      </p:sp>
      <p:sp>
        <p:nvSpPr>
          <p:cNvPr id="3" name="内容占位符 2"/>
          <p:cNvSpPr>
            <a:spLocks noGrp="1"/>
          </p:cNvSpPr>
          <p:nvPr>
            <p:ph idx="1"/>
          </p:nvPr>
        </p:nvSpPr>
        <p:spPr>
          <a:xfrm>
            <a:off x="457200" y="1417638"/>
            <a:ext cx="4402138" cy="4525963"/>
          </a:xfrm>
        </p:spPr>
        <p:txBody>
          <a:body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r>
              <a:rPr kumimoji="0" lang="en-US" altLang="zh-CN"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1.</a:t>
            </a:r>
            <a:r>
              <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非访存指令</a:t>
            </a:r>
            <a:endPar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L="457200" marR="0" lvl="1" indent="0" algn="l" defTabSz="914400" rtl="0" eaLnBrk="0" fontAlgn="base" latinLnBrk="0" hangingPunct="0">
              <a:lnSpc>
                <a:spcPct val="100000"/>
              </a:lnSpc>
              <a:spcBef>
                <a:spcPts val="1800"/>
              </a:spcBef>
              <a:spcAft>
                <a:spcPct val="0"/>
              </a:spcAft>
              <a:buClr>
                <a:schemeClr val="accent1"/>
              </a:buClr>
              <a:buSzTx/>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在执行周期不访问存储器。 </a:t>
            </a:r>
            <a:endPar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⑴清除累加器指令</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CLA</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⑵</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累加器取反指令</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COM</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⑶</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累加器加</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指令</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INC</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⑷</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算术右移一位指令</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SHR</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⑸</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循环左移一位指令</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CSL</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⑹</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停机指令</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STP</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endPar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p:txBody>
      </p:sp>
      <p:sp>
        <p:nvSpPr>
          <p:cNvPr id="4" name="内容占位符 2"/>
          <p:cNvSpPr txBox="1"/>
          <p:nvPr/>
        </p:nvSpPr>
        <p:spPr>
          <a:xfrm>
            <a:off x="4984750" y="1416050"/>
            <a:ext cx="4159250" cy="3525838"/>
          </a:xfrm>
          <a:prstGeom prst="rect">
            <a:avLst/>
          </a:prstGeom>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r>
              <a:rPr kumimoji="0" lang="en-US" altLang="zh-CN"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2.</a:t>
            </a:r>
            <a:r>
              <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访存指令</a:t>
            </a:r>
            <a:endPar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L="457200" marR="0" lvl="1" indent="0" algn="l" defTabSz="914400" rtl="0" eaLnBrk="0" fontAlgn="base" latinLnBrk="0" hangingPunct="0">
              <a:lnSpc>
                <a:spcPct val="100000"/>
              </a:lnSpc>
              <a:spcBef>
                <a:spcPts val="1800"/>
              </a:spcBef>
              <a:spcAft>
                <a:spcPct val="0"/>
              </a:spcAft>
              <a:buClr>
                <a:schemeClr val="accent1"/>
              </a:buClr>
              <a:buSzTx/>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在执行周期访问存储器。 </a:t>
            </a:r>
            <a:endPar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⑴加法指令</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ADD</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⑵</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减法指令</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SUB</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⑶</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与指令</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AND</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⑷</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取数指令</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LDA</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⑸</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存数指令</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STA</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endPar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p:txBody>
      </p:sp>
      <p:sp>
        <p:nvSpPr>
          <p:cNvPr id="5" name="内容占位符 2"/>
          <p:cNvSpPr txBox="1"/>
          <p:nvPr/>
        </p:nvSpPr>
        <p:spPr>
          <a:xfrm>
            <a:off x="457200" y="5297488"/>
            <a:ext cx="4402138" cy="1152525"/>
          </a:xfrm>
          <a:prstGeom prst="rect">
            <a:avLst/>
          </a:prstGeom>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r>
              <a:rPr kumimoji="0" lang="en-US" altLang="zh-CN"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2</a:t>
            </a:r>
            <a:r>
              <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转移指令</a:t>
            </a:r>
            <a:endPar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L="457200" marR="0" lvl="1" indent="0" algn="l" defTabSz="914400" rtl="0" eaLnBrk="0" fontAlgn="base" latinLnBrk="0" hangingPunct="0">
              <a:lnSpc>
                <a:spcPct val="100000"/>
              </a:lnSpc>
              <a:spcBef>
                <a:spcPts val="1800"/>
              </a:spcBef>
              <a:spcAft>
                <a:spcPct val="0"/>
              </a:spcAft>
              <a:buClr>
                <a:schemeClr val="accent1"/>
              </a:buClr>
              <a:buSzTx/>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在执行周期不访问存储器。 </a:t>
            </a:r>
            <a:endPar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6" name="矩形 5"/>
          <p:cNvSpPr/>
          <p:nvPr/>
        </p:nvSpPr>
        <p:spPr>
          <a:xfrm>
            <a:off x="4972050" y="4978400"/>
            <a:ext cx="4114800" cy="1792288"/>
          </a:xfrm>
          <a:prstGeom prst="rect">
            <a:avLst/>
          </a:prstGeom>
        </p:spPr>
        <p:txBody>
          <a:bodyPr>
            <a:spAutoFit/>
          </a:bodyPr>
          <a:lstStyle/>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⑴无条件转移指令</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JMP</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⑵</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零转移指令</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JZ</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⑶</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负转移指令</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JN</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⑷</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进位转移指令</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JC</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标题 1"/>
          <p:cNvSpPr>
            <a:spLocks noGrp="1"/>
          </p:cNvSpPr>
          <p:nvPr>
            <p:ph type="title"/>
          </p:nvPr>
        </p:nvSpPr>
        <p:spPr>
          <a:noFill/>
          <a:ln>
            <a:noFill/>
          </a:ln>
        </p:spPr>
        <p:txBody>
          <a:bodyPr anchor="t"/>
          <a:p>
            <a:r>
              <a:rPr lang="en-US" altLang="zh-CN" dirty="0">
                <a:latin typeface="Times New Roman" panose="02020603050405020304" pitchFamily="18" charset="0"/>
              </a:rPr>
              <a:t>6.5.2 </a:t>
            </a:r>
            <a:r>
              <a:rPr lang="zh-CN" altLang="en-US" dirty="0">
                <a:latin typeface="Times New Roman" panose="02020603050405020304" pitchFamily="18" charset="0"/>
              </a:rPr>
              <a:t>组合逻辑控制单元设计</a:t>
            </a:r>
            <a:endParaRPr lang="zh-CN" altLang="en-US" dirty="0">
              <a:latin typeface="Times New Roman" panose="02020603050405020304" pitchFamily="18" charset="0"/>
              <a:ea typeface="Times New Roman" panose="02020603050405020304" pitchFamily="18" charset="0"/>
            </a:endParaRPr>
          </a:p>
        </p:txBody>
      </p:sp>
      <p:sp>
        <p:nvSpPr>
          <p:cNvPr id="82946" name="内容占位符 2"/>
          <p:cNvSpPr>
            <a:spLocks noGrp="1"/>
          </p:cNvSpPr>
          <p:nvPr>
            <p:ph idx="1"/>
          </p:nvPr>
        </p:nvSpPr>
        <p:spPr>
          <a:xfrm>
            <a:off x="478155" y="1191260"/>
            <a:ext cx="8260080" cy="1449070"/>
          </a:xfrm>
          <a:noFill/>
          <a:ln>
            <a:noFill/>
          </a:ln>
        </p:spPr>
        <p:txBody>
          <a:bodyPr anchor="t"/>
          <a:p>
            <a:r>
              <a:rPr lang="en-US" altLang="zh-CN" dirty="0">
                <a:latin typeface="Times New Roman" panose="02020603050405020304" pitchFamily="18" charset="0"/>
              </a:rPr>
              <a:t>1.</a:t>
            </a:r>
            <a:r>
              <a:rPr lang="zh-CN" altLang="en-US" dirty="0">
                <a:latin typeface="Times New Roman" panose="02020603050405020304" pitchFamily="18" charset="0"/>
              </a:rPr>
              <a:t>微操作的节拍安排</a:t>
            </a:r>
            <a:endParaRPr lang="zh-CN" altLang="en-US" dirty="0">
              <a:latin typeface="Times New Roman" panose="02020603050405020304" pitchFamily="18" charset="0"/>
            </a:endParaRPr>
          </a:p>
          <a:p>
            <a:pPr lvl="1">
              <a:spcBef>
                <a:spcPts val="1800"/>
              </a:spcBef>
            </a:pPr>
            <a:r>
              <a:rPr lang="zh-CN" altLang="en-US" sz="2400" dirty="0">
                <a:latin typeface="Times New Roman" panose="02020603050405020304" pitchFamily="18" charset="0"/>
              </a:rPr>
              <a:t>假设采用同步控制，每个机器周期含</a:t>
            </a:r>
            <a:r>
              <a:rPr lang="en-US" altLang="zh-CN" sz="2400" dirty="0">
                <a:latin typeface="Times New Roman" panose="02020603050405020304" pitchFamily="18" charset="0"/>
              </a:rPr>
              <a:t>3</a:t>
            </a:r>
            <a:r>
              <a:rPr lang="zh-CN" altLang="en-US" sz="2400" dirty="0">
                <a:latin typeface="Times New Roman" panose="02020603050405020304" pitchFamily="18" charset="0"/>
              </a:rPr>
              <a:t>个节拍：</a:t>
            </a:r>
            <a:endParaRPr lang="zh-CN" altLang="en-US" sz="2400" dirty="0">
              <a:latin typeface="Times New Roman" panose="02020603050405020304" pitchFamily="18" charset="0"/>
            </a:endParaRPr>
          </a:p>
          <a:p>
            <a:endParaRPr lang="zh-CN" altLang="en-US" dirty="0">
              <a:latin typeface="Times New Roman" panose="02020603050405020304" pitchFamily="18" charset="0"/>
              <a:ea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3636010" y="2637155"/>
            <a:ext cx="4957445" cy="3160395"/>
          </a:xfrm>
          <a:prstGeom prst="rect">
            <a:avLst/>
          </a:prstGeom>
        </p:spPr>
      </p:pic>
      <p:sp>
        <p:nvSpPr>
          <p:cNvPr id="3" name="文本框 2"/>
          <p:cNvSpPr txBox="1"/>
          <p:nvPr/>
        </p:nvSpPr>
        <p:spPr>
          <a:xfrm>
            <a:off x="611505" y="2853055"/>
            <a:ext cx="2746375" cy="2861310"/>
          </a:xfrm>
          <a:prstGeom prst="rect">
            <a:avLst/>
          </a:prstGeom>
          <a:noFill/>
        </p:spPr>
        <p:txBody>
          <a:bodyPr wrap="square" rtlCol="0" anchor="t">
            <a:spAutoFit/>
          </a:bodyPr>
          <a:p>
            <a:pPr marL="522605" lvl="2" indent="-342900">
              <a:spcBef>
                <a:spcPts val="1200"/>
              </a:spcBef>
              <a:buFont typeface="Wingdings" panose="05000000000000000000" charset="0"/>
              <a:buChar char="Ø"/>
            </a:pPr>
            <a:r>
              <a:rPr lang="zh-CN" altLang="en-US" sz="2000" kern="0" dirty="0">
                <a:solidFill>
                  <a:schemeClr val="tx1"/>
                </a:solidFill>
                <a:latin typeface="Times New Roman" panose="02020603050405020304" pitchFamily="18" charset="0"/>
                <a:ea typeface="+mn-ea"/>
                <a:cs typeface="+mn-ea"/>
                <a:sym typeface="+mn-ea"/>
              </a:rPr>
              <a:t>注意微操作的先后顺序。</a:t>
            </a:r>
            <a:endParaRPr lang="zh-CN" altLang="en-US" sz="2000" kern="0" dirty="0">
              <a:solidFill>
                <a:schemeClr val="tx1"/>
              </a:solidFill>
              <a:latin typeface="Times New Roman" panose="02020603050405020304" pitchFamily="18" charset="0"/>
              <a:ea typeface="+mn-ea"/>
              <a:cs typeface="+mn-ea"/>
            </a:endParaRPr>
          </a:p>
          <a:p>
            <a:pPr marL="522605" lvl="2" indent="-342900">
              <a:spcBef>
                <a:spcPts val="1200"/>
              </a:spcBef>
              <a:buFont typeface="Wingdings" panose="05000000000000000000" charset="0"/>
              <a:buChar char="Ø"/>
            </a:pPr>
            <a:r>
              <a:rPr lang="zh-CN" altLang="en-US" sz="2000" kern="0" dirty="0">
                <a:solidFill>
                  <a:schemeClr val="tx1"/>
                </a:solidFill>
                <a:latin typeface="Times New Roman" panose="02020603050405020304" pitchFamily="18" charset="0"/>
                <a:ea typeface="+mn-ea"/>
                <a:cs typeface="+mn-ea"/>
                <a:sym typeface="+mn-ea"/>
              </a:rPr>
              <a:t>能在一个节拍内执行的微操作尽可能安排在同一个节拍内。</a:t>
            </a:r>
            <a:endParaRPr lang="zh-CN" altLang="en-US" sz="2000" kern="0" dirty="0">
              <a:solidFill>
                <a:schemeClr val="tx1"/>
              </a:solidFill>
              <a:latin typeface="Times New Roman" panose="02020603050405020304" pitchFamily="18" charset="0"/>
              <a:ea typeface="+mn-ea"/>
              <a:cs typeface="+mn-ea"/>
            </a:endParaRPr>
          </a:p>
          <a:p>
            <a:pPr marL="522605" lvl="2" indent="-342900">
              <a:spcBef>
                <a:spcPts val="1200"/>
              </a:spcBef>
              <a:buFont typeface="Wingdings" panose="05000000000000000000" charset="0"/>
              <a:buChar char="Ø"/>
            </a:pPr>
            <a:r>
              <a:rPr lang="zh-CN" altLang="en-US" sz="2000" kern="0" dirty="0">
                <a:solidFill>
                  <a:schemeClr val="tx1"/>
                </a:solidFill>
                <a:latin typeface="Times New Roman" panose="02020603050405020304" pitchFamily="18" charset="0"/>
                <a:ea typeface="+mn-ea"/>
                <a:cs typeface="+mn-ea"/>
                <a:sym typeface="+mn-ea"/>
              </a:rPr>
              <a:t>允许一个节拍内的微操作有先后次序。</a:t>
            </a:r>
            <a:endParaRPr lang="zh-CN" altLang="en-US" sz="2000" kern="0" dirty="0">
              <a:solidFill>
                <a:schemeClr val="tx1"/>
              </a:solidFill>
              <a:latin typeface="Times New Roman" panose="02020603050405020304" pitchFamily="18" charset="0"/>
              <a:ea typeface="+mn-ea"/>
              <a:cs typeface="+mn-ea"/>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标题 1"/>
          <p:cNvSpPr>
            <a:spLocks noGrp="1"/>
          </p:cNvSpPr>
          <p:nvPr>
            <p:ph type="title"/>
          </p:nvPr>
        </p:nvSpPr>
        <p:spPr>
          <a:noFill/>
          <a:ln>
            <a:noFill/>
          </a:ln>
        </p:spPr>
        <p:txBody>
          <a:bodyPr anchor="t"/>
          <a:p>
            <a:r>
              <a:rPr lang="zh-CN" altLang="en-US" dirty="0">
                <a:latin typeface="Times New Roman" panose="02020603050405020304" pitchFamily="18" charset="0"/>
              </a:rPr>
              <a:t>⑴取指周期微操作的节拍安排</a:t>
            </a:r>
            <a:br>
              <a:rPr lang="zh-CN" altLang="en-US" dirty="0">
                <a:latin typeface="Times New Roman" panose="02020603050405020304" pitchFamily="18" charset="0"/>
              </a:rPr>
            </a:br>
            <a:endParaRPr lang="zh-CN" altLang="en-US" dirty="0">
              <a:latin typeface="Times New Roman" panose="02020603050405020304" pitchFamily="18" charset="0"/>
              <a:ea typeface="Times New Roman" panose="02020603050405020304" pitchFamily="18" charset="0"/>
            </a:endParaRPr>
          </a:p>
        </p:txBody>
      </p:sp>
      <p:sp>
        <p:nvSpPr>
          <p:cNvPr id="83970" name="内容占位符 2"/>
          <p:cNvSpPr>
            <a:spLocks noGrp="1"/>
          </p:cNvSpPr>
          <p:nvPr>
            <p:ph idx="1"/>
          </p:nvPr>
        </p:nvSpPr>
        <p:spPr>
          <a:noFill/>
          <a:ln>
            <a:noFill/>
          </a:ln>
        </p:spPr>
        <p:txBody>
          <a:bodyPr anchor="t"/>
          <a:p>
            <a:r>
              <a:rPr lang="zh-CN" altLang="en-US" sz="2400" dirty="0">
                <a:latin typeface="Times New Roman" panose="02020603050405020304" pitchFamily="18" charset="0"/>
              </a:rPr>
              <a:t>取指操作是公操作，可以安排在</a:t>
            </a:r>
            <a:r>
              <a:rPr lang="en-US" altLang="zh-CN" sz="2400" dirty="0">
                <a:latin typeface="Times New Roman" panose="02020603050405020304" pitchFamily="18" charset="0"/>
              </a:rPr>
              <a:t>3</a:t>
            </a:r>
            <a:r>
              <a:rPr lang="zh-CN" altLang="en-US" sz="2400" dirty="0">
                <a:latin typeface="Times New Roman" panose="02020603050405020304" pitchFamily="18" charset="0"/>
              </a:rPr>
              <a:t>个节拍中完成。</a:t>
            </a:r>
            <a:endParaRPr lang="zh-CN" altLang="en-US" sz="2400" dirty="0">
              <a:latin typeface="Times New Roman" panose="02020603050405020304" pitchFamily="18" charset="0"/>
            </a:endParaRPr>
          </a:p>
          <a:p>
            <a:pPr lvl="1">
              <a:spcBef>
                <a:spcPts val="1800"/>
              </a:spcBef>
            </a:pPr>
            <a:r>
              <a:rPr lang="en-US" altLang="zh-CN" sz="2400" dirty="0">
                <a:latin typeface="Times New Roman" panose="02020603050405020304" pitchFamily="18" charset="0"/>
              </a:rPr>
              <a:t>T0  </a:t>
            </a:r>
            <a:r>
              <a:rPr lang="en-US" altLang="zh-CN" sz="2400" dirty="0">
                <a:solidFill>
                  <a:srgbClr val="FF0000"/>
                </a:solidFill>
                <a:latin typeface="Times New Roman" panose="02020603050405020304" pitchFamily="18" charset="0"/>
              </a:rPr>
              <a:t>(PC)→MAR</a:t>
            </a:r>
            <a:r>
              <a:rPr lang="zh-CN" altLang="en-US" sz="2400" dirty="0">
                <a:solidFill>
                  <a:srgbClr val="FF0000"/>
                </a:solidFill>
                <a:latin typeface="Times New Roman" panose="02020603050405020304" pitchFamily="18" charset="0"/>
              </a:rPr>
              <a:t>，</a:t>
            </a:r>
            <a:r>
              <a:rPr lang="en-US" altLang="zh-CN" sz="2400" dirty="0">
                <a:solidFill>
                  <a:srgbClr val="FF0000"/>
                </a:solidFill>
                <a:latin typeface="Times New Roman" panose="02020603050405020304" pitchFamily="18" charset="0"/>
              </a:rPr>
              <a:t>Read</a:t>
            </a:r>
            <a:endParaRPr lang="en-US" altLang="zh-CN" sz="2400" dirty="0">
              <a:solidFill>
                <a:srgbClr val="FF0000"/>
              </a:solidFill>
              <a:latin typeface="Times New Roman" panose="02020603050405020304" pitchFamily="18" charset="0"/>
            </a:endParaRPr>
          </a:p>
          <a:p>
            <a:pPr lvl="1">
              <a:spcBef>
                <a:spcPts val="1200"/>
              </a:spcBef>
            </a:pPr>
            <a:r>
              <a:rPr lang="en-US" altLang="zh-CN" sz="2400" dirty="0">
                <a:latin typeface="Times New Roman" panose="02020603050405020304" pitchFamily="18" charset="0"/>
              </a:rPr>
              <a:t>T1  </a:t>
            </a:r>
            <a:r>
              <a:rPr lang="en-US" altLang="zh-CN" sz="2400" dirty="0">
                <a:solidFill>
                  <a:srgbClr val="FF0000"/>
                </a:solidFill>
                <a:latin typeface="Times New Roman" panose="02020603050405020304" pitchFamily="18" charset="0"/>
              </a:rPr>
              <a:t>M(MAR)→MDR</a:t>
            </a:r>
            <a:r>
              <a:rPr lang="zh-CN" altLang="en-US" sz="2400" dirty="0">
                <a:solidFill>
                  <a:srgbClr val="FF0000"/>
                </a:solidFill>
                <a:latin typeface="Times New Roman" panose="02020603050405020304" pitchFamily="18" charset="0"/>
              </a:rPr>
              <a:t>，</a:t>
            </a:r>
            <a:r>
              <a:rPr lang="en-US" altLang="zh-CN" sz="2400" dirty="0">
                <a:solidFill>
                  <a:srgbClr val="FF0000"/>
                </a:solidFill>
                <a:latin typeface="Times New Roman" panose="02020603050405020304" pitchFamily="18" charset="0"/>
              </a:rPr>
              <a:t>(PC)+1→PC</a:t>
            </a:r>
            <a:endParaRPr lang="en-US" altLang="zh-CN" sz="2400" dirty="0">
              <a:solidFill>
                <a:srgbClr val="FF0000"/>
              </a:solidFill>
              <a:latin typeface="Times New Roman" panose="02020603050405020304" pitchFamily="18" charset="0"/>
            </a:endParaRPr>
          </a:p>
          <a:p>
            <a:pPr lvl="1">
              <a:spcBef>
                <a:spcPts val="1200"/>
              </a:spcBef>
            </a:pPr>
            <a:r>
              <a:rPr lang="en-US" altLang="zh-CN" sz="2400" dirty="0">
                <a:latin typeface="Times New Roman" panose="02020603050405020304" pitchFamily="18" charset="0"/>
              </a:rPr>
              <a:t>T2  </a:t>
            </a:r>
            <a:r>
              <a:rPr lang="en-US" altLang="zh-CN" sz="2400" dirty="0">
                <a:solidFill>
                  <a:srgbClr val="FF0000"/>
                </a:solidFill>
                <a:latin typeface="Times New Roman" panose="02020603050405020304" pitchFamily="18" charset="0"/>
              </a:rPr>
              <a:t>(MDR)→IR</a:t>
            </a:r>
            <a:r>
              <a:rPr lang="zh-CN" altLang="en-US" sz="2400" dirty="0">
                <a:latin typeface="Times New Roman" panose="02020603050405020304" pitchFamily="18" charset="0"/>
              </a:rPr>
              <a:t>。</a:t>
            </a:r>
            <a:endParaRPr lang="en-US" altLang="zh-CN" sz="2400" dirty="0">
              <a:latin typeface="Times New Roman" panose="02020603050405020304" pitchFamily="18" charset="0"/>
            </a:endParaRPr>
          </a:p>
          <a:p>
            <a:pPr lvl="2">
              <a:spcBef>
                <a:spcPts val="1200"/>
              </a:spcBef>
            </a:pPr>
            <a:r>
              <a:rPr lang="zh-CN" altLang="en-US" sz="2000" dirty="0">
                <a:latin typeface="Times New Roman" panose="02020603050405020304" pitchFamily="18" charset="0"/>
              </a:rPr>
              <a:t>指令译码时间较短，</a:t>
            </a:r>
            <a:r>
              <a:rPr lang="en-US" altLang="zh-CN" sz="2000" dirty="0">
                <a:latin typeface="Times New Roman" panose="02020603050405020304" pitchFamily="18" charset="0"/>
              </a:rPr>
              <a:t>OP(IR)→ID</a:t>
            </a:r>
            <a:r>
              <a:rPr lang="zh-CN" altLang="en-US" sz="2000" dirty="0">
                <a:latin typeface="Times New Roman" panose="02020603050405020304" pitchFamily="18" charset="0"/>
              </a:rPr>
              <a:t>也可安排在</a:t>
            </a:r>
            <a:r>
              <a:rPr lang="en-US" altLang="zh-CN" sz="2000" dirty="0">
                <a:latin typeface="Times New Roman" panose="02020603050405020304" pitchFamily="18" charset="0"/>
              </a:rPr>
              <a:t>T2</a:t>
            </a:r>
            <a:r>
              <a:rPr lang="zh-CN" altLang="en-US" sz="2000" dirty="0">
                <a:latin typeface="Times New Roman" panose="02020603050405020304" pitchFamily="18" charset="0"/>
              </a:rPr>
              <a:t>节拍</a:t>
            </a:r>
            <a:endParaRPr lang="zh-CN" altLang="en-US" sz="20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标题 1"/>
          <p:cNvSpPr>
            <a:spLocks noGrp="1"/>
          </p:cNvSpPr>
          <p:nvPr>
            <p:ph type="title"/>
          </p:nvPr>
        </p:nvSpPr>
        <p:spPr>
          <a:noFill/>
          <a:ln>
            <a:noFill/>
          </a:ln>
        </p:spPr>
        <p:txBody>
          <a:bodyPr anchor="t"/>
          <a:p>
            <a:r>
              <a:rPr lang="zh-CN" altLang="en-US" dirty="0">
                <a:latin typeface="Times New Roman" panose="02020603050405020304" pitchFamily="18" charset="0"/>
              </a:rPr>
              <a:t>⑵间址周期微操作的节拍安排</a:t>
            </a:r>
            <a:br>
              <a:rPr lang="zh-CN" altLang="en-US" dirty="0">
                <a:latin typeface="Times New Roman" panose="02020603050405020304" pitchFamily="18" charset="0"/>
              </a:rPr>
            </a:br>
            <a:endParaRPr lang="zh-CN" altLang="en-US" dirty="0">
              <a:latin typeface="Times New Roman" panose="02020603050405020304" pitchFamily="18" charset="0"/>
              <a:ea typeface="Times New Roman" panose="02020603050405020304" pitchFamily="18" charset="0"/>
            </a:endParaRPr>
          </a:p>
        </p:txBody>
      </p:sp>
      <p:sp>
        <p:nvSpPr>
          <p:cNvPr id="3" name="Rectangle 3"/>
          <p:cNvSpPr>
            <a:spLocks noGrp="1"/>
          </p:cNvSpPr>
          <p:nvPr/>
        </p:nvSpPr>
        <p:spPr>
          <a:xfrm>
            <a:off x="539750" y="1341120"/>
            <a:ext cx="8322945" cy="4996180"/>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lgn="l">
              <a:spcBef>
                <a:spcPts val="1800"/>
              </a:spcBef>
              <a:buSzTx/>
            </a:pPr>
            <a:r>
              <a:rPr lang="zh-CN" altLang="en-US" sz="2400" dirty="0">
                <a:solidFill>
                  <a:srgbClr val="FF0000"/>
                </a:solidFill>
                <a:latin typeface="Times New Roman" panose="02020603050405020304" pitchFamily="18" charset="0"/>
                <a:cs typeface="Times New Roman" panose="02020603050405020304" pitchFamily="18" charset="0"/>
                <a:sym typeface="+mn-ea"/>
              </a:rPr>
              <a:t>间址周期</a:t>
            </a:r>
            <a:r>
              <a:rPr lang="zh-CN" altLang="en-US" sz="2400" dirty="0">
                <a:latin typeface="Times New Roman" panose="02020603050405020304" pitchFamily="18" charset="0"/>
                <a:cs typeface="Times New Roman" panose="02020603050405020304" pitchFamily="18" charset="0"/>
                <a:sym typeface="+mn-ea"/>
              </a:rPr>
              <a:t>：完成取操作数有效地址的任务</a:t>
            </a:r>
            <a:endParaRPr lang="zh-CN" altLang="en-US" sz="2400" dirty="0">
              <a:latin typeface="Times New Roman" panose="02020603050405020304" pitchFamily="18" charset="0"/>
              <a:cs typeface="Times New Roman" panose="02020603050405020304" pitchFamily="18" charset="0"/>
            </a:endParaRPr>
          </a:p>
          <a:p>
            <a:pPr lvl="1">
              <a:spcBef>
                <a:spcPts val="1200"/>
              </a:spcBef>
            </a:pPr>
            <a:r>
              <a:rPr lang="en-US" altLang="zh-CN" sz="2000" dirty="0">
                <a:solidFill>
                  <a:srgbClr val="FF0000"/>
                </a:solidFill>
                <a:latin typeface="Times New Roman" panose="02020603050405020304" pitchFamily="18" charset="0"/>
                <a:cs typeface="Times New Roman" panose="02020603050405020304" pitchFamily="18" charset="0"/>
                <a:sym typeface="+mn-ea"/>
              </a:rPr>
              <a:t>(MDR)→MAR</a:t>
            </a:r>
            <a:r>
              <a:rPr lang="zh-CN" altLang="en-US" sz="2000" dirty="0">
                <a:solidFill>
                  <a:srgbClr val="FF0000"/>
                </a:solidFill>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将指令的形式地址送至存储器地址寄存器；</a:t>
            </a:r>
            <a:endParaRPr lang="zh-CN" altLang="en-US" sz="2000" dirty="0">
              <a:latin typeface="Times New Roman" panose="02020603050405020304" pitchFamily="18" charset="0"/>
              <a:cs typeface="Times New Roman" panose="02020603050405020304" pitchFamily="18" charset="0"/>
            </a:endParaRPr>
          </a:p>
          <a:p>
            <a:pPr lvl="1">
              <a:spcBef>
                <a:spcPts val="1200"/>
              </a:spcBef>
            </a:pPr>
            <a:r>
              <a:rPr lang="en-US" altLang="zh-CN" sz="2000" dirty="0">
                <a:solidFill>
                  <a:srgbClr val="FF0000"/>
                </a:solidFill>
                <a:latin typeface="Times New Roman" panose="02020603050405020304" pitchFamily="18" charset="0"/>
                <a:cs typeface="Times New Roman" panose="02020603050405020304" pitchFamily="18" charset="0"/>
                <a:sym typeface="+mn-ea"/>
              </a:rPr>
              <a:t>Read</a:t>
            </a:r>
            <a:r>
              <a:rPr lang="zh-CN" altLang="en-US" sz="2000" dirty="0">
                <a:solidFill>
                  <a:srgbClr val="FF0000"/>
                </a:solidFill>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向主存发读命令，启动主存读；</a:t>
            </a:r>
            <a:endParaRPr lang="zh-CN" altLang="en-US" sz="2000" dirty="0">
              <a:latin typeface="Times New Roman" panose="02020603050405020304" pitchFamily="18" charset="0"/>
              <a:cs typeface="Times New Roman" panose="02020603050405020304" pitchFamily="18" charset="0"/>
            </a:endParaRPr>
          </a:p>
          <a:p>
            <a:pPr lvl="1">
              <a:spcBef>
                <a:spcPts val="1200"/>
              </a:spcBef>
            </a:pPr>
            <a:r>
              <a:rPr lang="en-US" altLang="zh-CN" sz="2000" dirty="0">
                <a:solidFill>
                  <a:srgbClr val="FF0000"/>
                </a:solidFill>
                <a:latin typeface="Times New Roman" panose="02020603050405020304" pitchFamily="18" charset="0"/>
                <a:cs typeface="Times New Roman" panose="02020603050405020304" pitchFamily="18" charset="0"/>
                <a:sym typeface="+mn-ea"/>
              </a:rPr>
              <a:t>M(MAR)→MDR</a:t>
            </a:r>
            <a:r>
              <a:rPr lang="zh-CN" altLang="en-US" sz="2000" dirty="0">
                <a:solidFill>
                  <a:srgbClr val="FF0000"/>
                </a:solidFill>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将</a:t>
            </a:r>
            <a:r>
              <a:rPr lang="en-US" altLang="zh-CN" sz="2000" dirty="0">
                <a:latin typeface="Times New Roman" panose="02020603050405020304" pitchFamily="18" charset="0"/>
                <a:cs typeface="Times New Roman" panose="02020603050405020304" pitchFamily="18" charset="0"/>
                <a:sym typeface="+mn-ea"/>
              </a:rPr>
              <a:t>MAR</a:t>
            </a:r>
            <a:r>
              <a:rPr lang="zh-CN" altLang="en-US" sz="2000" dirty="0">
                <a:latin typeface="Times New Roman" panose="02020603050405020304" pitchFamily="18" charset="0"/>
                <a:cs typeface="Times New Roman" panose="02020603050405020304" pitchFamily="18" charset="0"/>
                <a:sym typeface="+mn-ea"/>
              </a:rPr>
              <a:t>所指的主存单元中的内容读至</a:t>
            </a:r>
            <a:r>
              <a:rPr lang="en-US" altLang="zh-CN" sz="2000" dirty="0">
                <a:latin typeface="Times New Roman" panose="02020603050405020304" pitchFamily="18" charset="0"/>
                <a:cs typeface="Times New Roman" panose="02020603050405020304" pitchFamily="18" charset="0"/>
                <a:sym typeface="+mn-ea"/>
              </a:rPr>
              <a:t>MDR</a:t>
            </a:r>
            <a:r>
              <a:rPr lang="zh-CN" altLang="en-US" sz="2000" dirty="0">
                <a:latin typeface="Times New Roman" panose="02020603050405020304" pitchFamily="18" charset="0"/>
                <a:cs typeface="Times New Roman" panose="02020603050405020304" pitchFamily="18" charset="0"/>
                <a:sym typeface="+mn-ea"/>
              </a:rPr>
              <a:t>；</a:t>
            </a:r>
            <a:endParaRPr lang="zh-CN" altLang="en-US" sz="2000" dirty="0">
              <a:latin typeface="Times New Roman" panose="02020603050405020304" pitchFamily="18" charset="0"/>
              <a:cs typeface="Times New Roman" panose="02020603050405020304" pitchFamily="18" charset="0"/>
            </a:endParaRPr>
          </a:p>
          <a:p>
            <a:pPr lvl="1">
              <a:spcBef>
                <a:spcPts val="1200"/>
              </a:spcBef>
            </a:pPr>
            <a:r>
              <a:rPr lang="en-US" altLang="zh-CN" sz="2000" dirty="0">
                <a:solidFill>
                  <a:srgbClr val="FF0000"/>
                </a:solidFill>
                <a:latin typeface="Times New Roman" panose="02020603050405020304" pitchFamily="18" charset="0"/>
                <a:cs typeface="Times New Roman" panose="02020603050405020304" pitchFamily="18" charset="0"/>
                <a:sym typeface="+mn-ea"/>
              </a:rPr>
              <a:t>(MDR)→MAR</a:t>
            </a:r>
            <a:r>
              <a:rPr lang="zh-CN" altLang="en-US" sz="2000" dirty="0">
                <a:solidFill>
                  <a:srgbClr val="FF0000"/>
                </a:solidFill>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将有效地址送至存储器地址寄存器</a:t>
            </a:r>
            <a:r>
              <a:rPr lang="en-US" altLang="zh-CN" sz="2000" dirty="0">
                <a:latin typeface="Times New Roman" panose="02020603050405020304" pitchFamily="18" charset="0"/>
                <a:cs typeface="Times New Roman" panose="02020603050405020304" pitchFamily="18" charset="0"/>
                <a:sym typeface="+mn-ea"/>
              </a:rPr>
              <a:t>MAR</a:t>
            </a:r>
            <a:endParaRPr lang="zh-CN" altLang="en-US" sz="2000" dirty="0">
              <a:latin typeface="Times New Roman" panose="02020603050405020304" pitchFamily="18" charset="0"/>
              <a:ea typeface="Times New Roman" panose="02020603050405020304" pitchFamily="18" charset="0"/>
            </a:endParaRPr>
          </a:p>
          <a:p>
            <a:pPr algn="l">
              <a:spcBef>
                <a:spcPts val="1800"/>
              </a:spcBef>
              <a:buSzTx/>
            </a:pPr>
            <a:r>
              <a:rPr lang="zh-CN" altLang="en-US" sz="2400" dirty="0">
                <a:latin typeface="Times New Roman" panose="02020603050405020304" pitchFamily="18" charset="0"/>
                <a:cs typeface="Times New Roman" panose="02020603050405020304" pitchFamily="18" charset="0"/>
                <a:sym typeface="+mn-ea"/>
              </a:rPr>
              <a:t>安排在3个节拍中完成：</a:t>
            </a:r>
            <a:endParaRPr lang="zh-CN" altLang="en-US" sz="2400" dirty="0">
              <a:latin typeface="Times New Roman" panose="02020603050405020304" pitchFamily="18" charset="0"/>
              <a:cs typeface="Times New Roman" panose="02020603050405020304" pitchFamily="18" charset="0"/>
            </a:endParaRPr>
          </a:p>
          <a:p>
            <a:pPr lvl="1">
              <a:spcBef>
                <a:spcPts val="1800"/>
              </a:spcBef>
            </a:pPr>
            <a:r>
              <a:rPr lang="en-US" altLang="zh-CN" sz="2000" dirty="0">
                <a:latin typeface="Times New Roman" panose="02020603050405020304" pitchFamily="18" charset="0"/>
                <a:cs typeface="Times New Roman" panose="02020603050405020304" pitchFamily="18" charset="0"/>
                <a:sym typeface="+mn-ea"/>
              </a:rPr>
              <a:t>T0  </a:t>
            </a:r>
            <a:r>
              <a:rPr lang="en-US" altLang="zh-CN" sz="2000" dirty="0">
                <a:solidFill>
                  <a:srgbClr val="FF0000"/>
                </a:solidFill>
                <a:latin typeface="Times New Roman" panose="02020603050405020304" pitchFamily="18" charset="0"/>
                <a:cs typeface="Times New Roman" panose="02020603050405020304" pitchFamily="18" charset="0"/>
                <a:sym typeface="+mn-ea"/>
              </a:rPr>
              <a:t>(MDR)→MAR</a:t>
            </a:r>
            <a:r>
              <a:rPr lang="zh-CN" altLang="en-US" sz="2000" dirty="0">
                <a:solidFill>
                  <a:srgbClr val="FF0000"/>
                </a:solidFill>
                <a:latin typeface="Times New Roman" panose="02020603050405020304" pitchFamily="18" charset="0"/>
                <a:cs typeface="Times New Roman" panose="02020603050405020304" pitchFamily="18" charset="0"/>
                <a:sym typeface="+mn-ea"/>
              </a:rPr>
              <a:t>，</a:t>
            </a:r>
            <a:r>
              <a:rPr lang="en-US" altLang="zh-CN" sz="2000" dirty="0">
                <a:solidFill>
                  <a:srgbClr val="FF0000"/>
                </a:solidFill>
                <a:latin typeface="Times New Roman" panose="02020603050405020304" pitchFamily="18" charset="0"/>
                <a:cs typeface="Times New Roman" panose="02020603050405020304" pitchFamily="18" charset="0"/>
                <a:sym typeface="+mn-ea"/>
              </a:rPr>
              <a:t>Read</a:t>
            </a:r>
            <a:endParaRPr lang="en-US" altLang="zh-CN" sz="2000" dirty="0">
              <a:solidFill>
                <a:srgbClr val="FF0000"/>
              </a:solidFill>
              <a:latin typeface="Times New Roman" panose="02020603050405020304" pitchFamily="18" charset="0"/>
              <a:cs typeface="Times New Roman" panose="02020603050405020304" pitchFamily="18" charset="0"/>
            </a:endParaRPr>
          </a:p>
          <a:p>
            <a:pPr lvl="1">
              <a:spcBef>
                <a:spcPts val="1200"/>
              </a:spcBef>
            </a:pPr>
            <a:r>
              <a:rPr lang="en-US" altLang="zh-CN" sz="2000" b="1" dirty="0">
                <a:latin typeface="Times New Roman" panose="02020603050405020304" pitchFamily="18" charset="0"/>
                <a:cs typeface="Times New Roman" panose="02020603050405020304" pitchFamily="18" charset="0"/>
                <a:sym typeface="+mn-ea"/>
              </a:rPr>
              <a:t>T1  </a:t>
            </a:r>
            <a:r>
              <a:rPr lang="en-US" altLang="zh-CN" sz="2000" b="1" dirty="0">
                <a:solidFill>
                  <a:srgbClr val="FF0000"/>
                </a:solidFill>
                <a:latin typeface="Times New Roman" panose="02020603050405020304" pitchFamily="18" charset="0"/>
                <a:cs typeface="Times New Roman" panose="02020603050405020304" pitchFamily="18" charset="0"/>
                <a:sym typeface="+mn-ea"/>
              </a:rPr>
              <a:t>M(MAR)→MDR</a:t>
            </a:r>
            <a:endParaRPr lang="en-US" altLang="zh-CN" sz="2000" b="1" dirty="0">
              <a:solidFill>
                <a:srgbClr val="FF0000"/>
              </a:solidFill>
              <a:latin typeface="Times New Roman" panose="02020603050405020304" pitchFamily="18" charset="0"/>
              <a:cs typeface="Times New Roman" panose="02020603050405020304" pitchFamily="18" charset="0"/>
            </a:endParaRPr>
          </a:p>
          <a:p>
            <a:pPr lvl="1">
              <a:spcBef>
                <a:spcPts val="1200"/>
              </a:spcBef>
            </a:pPr>
            <a:r>
              <a:rPr lang="en-US" altLang="zh-CN" sz="2000" dirty="0">
                <a:latin typeface="Times New Roman" panose="02020603050405020304" pitchFamily="18" charset="0"/>
                <a:cs typeface="Times New Roman" panose="02020603050405020304" pitchFamily="18" charset="0"/>
                <a:sym typeface="+mn-ea"/>
              </a:rPr>
              <a:t>T2  </a:t>
            </a:r>
            <a:r>
              <a:rPr lang="en-US" altLang="zh-CN" sz="2000" dirty="0">
                <a:solidFill>
                  <a:srgbClr val="FF0000"/>
                </a:solidFill>
                <a:latin typeface="Times New Roman" panose="02020603050405020304" pitchFamily="18" charset="0"/>
                <a:cs typeface="Times New Roman" panose="02020603050405020304" pitchFamily="18" charset="0"/>
                <a:sym typeface="+mn-ea"/>
              </a:rPr>
              <a:t>(MDR)→MAR</a:t>
            </a:r>
            <a:r>
              <a:rPr lang="zh-CN" altLang="en-US"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cs typeface="Times New Roman" panose="02020603050405020304" pitchFamily="18" charset="0"/>
            </a:endParaRPr>
          </a:p>
          <a:p>
            <a:pPr>
              <a:spcBef>
                <a:spcPts val="1800"/>
              </a:spcBef>
            </a:pPr>
            <a:endParaRPr lang="zh-CN" altLang="en-US" sz="2000" dirty="0">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2.</a:t>
            </a:r>
            <a:r>
              <a:rPr lang="zh-CN" altLang="en-US" dirty="0">
                <a:latin typeface="Times New Roman" panose="02020603050405020304" pitchFamily="18" charset="0"/>
              </a:rPr>
              <a:t>专用寄存器（续）</a:t>
            </a:r>
            <a:endParaRPr lang="zh-CN" altLang="en-US" dirty="0">
              <a:latin typeface="Times New Roman" panose="02020603050405020304" pitchFamily="18" charset="0"/>
              <a:ea typeface="Times New Roman" panose="02020603050405020304" pitchFamily="18" charset="0"/>
            </a:endParaRPr>
          </a:p>
        </p:txBody>
      </p:sp>
      <p:sp>
        <p:nvSpPr>
          <p:cNvPr id="20482" name="内容占位符 2"/>
          <p:cNvSpPr>
            <a:spLocks noGrp="1"/>
          </p:cNvSpPr>
          <p:nvPr>
            <p:ph idx="1"/>
          </p:nvPr>
        </p:nvSpPr>
        <p:spPr>
          <a:xfrm>
            <a:off x="457200" y="1417638"/>
            <a:ext cx="8229600" cy="4891087"/>
          </a:xfrm>
          <a:noFill/>
          <a:ln>
            <a:noFill/>
          </a:ln>
        </p:spPr>
        <p:txBody>
          <a:bodyPr anchor="t"/>
          <a:p>
            <a:pPr eaLnBrk="1" hangingPunct="1"/>
            <a:r>
              <a:rPr lang="zh-CN" altLang="en-US" dirty="0">
                <a:latin typeface="Times New Roman" panose="02020603050405020304" pitchFamily="18" charset="0"/>
              </a:rPr>
              <a:t>⑵ 指令寄存器（</a:t>
            </a:r>
            <a:r>
              <a:rPr lang="en-US" altLang="zh-CN" dirty="0">
                <a:latin typeface="Times New Roman" panose="02020603050405020304" pitchFamily="18" charset="0"/>
              </a:rPr>
              <a:t>IR</a:t>
            </a:r>
            <a:r>
              <a:rPr lang="zh-CN" altLang="en-US" dirty="0">
                <a:latin typeface="Times New Roman" panose="02020603050405020304" pitchFamily="18" charset="0"/>
              </a:rPr>
              <a:t>）</a:t>
            </a:r>
            <a:endParaRPr lang="zh-CN" altLang="en-US" dirty="0">
              <a:latin typeface="Times New Roman" panose="02020603050405020304" pitchFamily="18" charset="0"/>
            </a:endParaRPr>
          </a:p>
          <a:p>
            <a:pPr lvl="1" eaLnBrk="1" hangingPunct="1">
              <a:spcBef>
                <a:spcPts val="600"/>
              </a:spcBef>
            </a:pPr>
            <a:r>
              <a:rPr lang="zh-CN" altLang="en-US" sz="2400" dirty="0">
                <a:latin typeface="Times New Roman" panose="02020603050405020304" pitchFamily="18" charset="0"/>
              </a:rPr>
              <a:t>存放从存储器中取出的指令；</a:t>
            </a:r>
            <a:endParaRPr lang="en-US" altLang="zh-CN" sz="2400" dirty="0">
              <a:latin typeface="Times New Roman" panose="02020603050405020304" pitchFamily="18" charset="0"/>
            </a:endParaRPr>
          </a:p>
          <a:p>
            <a:pPr lvl="1" eaLnBrk="1" hangingPunct="1">
              <a:spcBef>
                <a:spcPts val="600"/>
              </a:spcBef>
            </a:pPr>
            <a:r>
              <a:rPr lang="zh-CN" altLang="en-US" sz="2400" dirty="0">
                <a:latin typeface="Times New Roman" panose="02020603050405020304" pitchFamily="18" charset="0"/>
              </a:rPr>
              <a:t>在执行指令的过程中，</a:t>
            </a:r>
            <a:r>
              <a:rPr lang="en-US" altLang="zh-CN" sz="2400" dirty="0">
                <a:latin typeface="Times New Roman" panose="02020603050405020304" pitchFamily="18" charset="0"/>
              </a:rPr>
              <a:t>IR</a:t>
            </a:r>
            <a:r>
              <a:rPr lang="zh-CN" altLang="en-US" sz="2400" dirty="0">
                <a:latin typeface="Times New Roman" panose="02020603050405020304" pitchFamily="18" charset="0"/>
              </a:rPr>
              <a:t>的内容不允许改变。</a:t>
            </a:r>
            <a:endParaRPr lang="zh-CN" altLang="en-US" dirty="0">
              <a:latin typeface="Times New Roman" panose="02020603050405020304" pitchFamily="18" charset="0"/>
            </a:endParaRPr>
          </a:p>
          <a:p>
            <a:pPr eaLnBrk="1" hangingPunct="1">
              <a:spcBef>
                <a:spcPts val="1800"/>
              </a:spcBef>
            </a:pPr>
            <a:r>
              <a:rPr lang="zh-CN" altLang="en-US" dirty="0">
                <a:latin typeface="Times New Roman" panose="02020603050405020304" pitchFamily="18" charset="0"/>
              </a:rPr>
              <a:t>⑶ 存储器数据寄存器（</a:t>
            </a:r>
            <a:r>
              <a:rPr lang="en-US" altLang="zh-CN" dirty="0">
                <a:latin typeface="Times New Roman" panose="02020603050405020304" pitchFamily="18" charset="0"/>
              </a:rPr>
              <a:t>MDR</a:t>
            </a:r>
            <a:r>
              <a:rPr lang="zh-CN" altLang="en-US" dirty="0">
                <a:latin typeface="Times New Roman" panose="02020603050405020304" pitchFamily="18" charset="0"/>
              </a:rPr>
              <a:t>）</a:t>
            </a:r>
            <a:endParaRPr lang="zh-CN" altLang="en-US" dirty="0">
              <a:latin typeface="Times New Roman" panose="02020603050405020304" pitchFamily="18" charset="0"/>
            </a:endParaRPr>
          </a:p>
          <a:p>
            <a:pPr lvl="1" eaLnBrk="1" hangingPunct="1">
              <a:spcBef>
                <a:spcPts val="600"/>
              </a:spcBef>
            </a:pPr>
            <a:r>
              <a:rPr lang="zh-CN" altLang="en-US" sz="2400" dirty="0">
                <a:latin typeface="Times New Roman" panose="02020603050405020304" pitchFamily="18" charset="0"/>
              </a:rPr>
              <a:t>存放</a:t>
            </a:r>
            <a:r>
              <a:rPr lang="zh-CN" altLang="en-US" sz="2400" dirty="0">
                <a:solidFill>
                  <a:srgbClr val="FF0000"/>
                </a:solidFill>
                <a:latin typeface="Times New Roman" panose="02020603050405020304" pitchFamily="18" charset="0"/>
              </a:rPr>
              <a:t>由主存读出</a:t>
            </a:r>
            <a:r>
              <a:rPr lang="zh-CN" altLang="en-US" sz="2400" dirty="0">
                <a:latin typeface="Times New Roman" panose="02020603050405020304" pitchFamily="18" charset="0"/>
              </a:rPr>
              <a:t>的一条指令或一个数据字；</a:t>
            </a:r>
            <a:endParaRPr lang="en-US" altLang="zh-CN" sz="2400" dirty="0">
              <a:latin typeface="Times New Roman" panose="02020603050405020304" pitchFamily="18" charset="0"/>
            </a:endParaRPr>
          </a:p>
          <a:p>
            <a:pPr lvl="1" eaLnBrk="1" hangingPunct="1">
              <a:spcBef>
                <a:spcPts val="600"/>
              </a:spcBef>
            </a:pPr>
            <a:r>
              <a:rPr lang="zh-CN" altLang="en-US" sz="2400" dirty="0">
                <a:latin typeface="Times New Roman" panose="02020603050405020304" pitchFamily="18" charset="0"/>
              </a:rPr>
              <a:t>存放</a:t>
            </a:r>
            <a:r>
              <a:rPr lang="zh-CN" altLang="en-US" sz="2400" dirty="0">
                <a:solidFill>
                  <a:srgbClr val="FF0000"/>
                </a:solidFill>
                <a:latin typeface="Times New Roman" panose="02020603050405020304" pitchFamily="18" charset="0"/>
              </a:rPr>
              <a:t>向主存存入</a:t>
            </a:r>
            <a:r>
              <a:rPr lang="zh-CN" altLang="en-US" sz="2400" dirty="0">
                <a:latin typeface="Times New Roman" panose="02020603050405020304" pitchFamily="18" charset="0"/>
              </a:rPr>
              <a:t>的一条指令或一个数据字。</a:t>
            </a:r>
            <a:endParaRPr lang="en-US" altLang="zh-CN" sz="2400" dirty="0">
              <a:latin typeface="Times New Roman" panose="02020603050405020304" pitchFamily="18" charset="0"/>
            </a:endParaRPr>
          </a:p>
          <a:p>
            <a:pPr eaLnBrk="1" hangingPunct="1">
              <a:spcBef>
                <a:spcPts val="1800"/>
              </a:spcBef>
            </a:pPr>
            <a:r>
              <a:rPr lang="zh-CN" altLang="en-US" dirty="0">
                <a:latin typeface="Times New Roman" panose="02020603050405020304" pitchFamily="18" charset="0"/>
              </a:rPr>
              <a:t>⑷ 存储器地址寄存器（</a:t>
            </a:r>
            <a:r>
              <a:rPr lang="en-US" altLang="zh-CN" dirty="0">
                <a:latin typeface="Times New Roman" panose="02020603050405020304" pitchFamily="18" charset="0"/>
              </a:rPr>
              <a:t>MAR</a:t>
            </a:r>
            <a:r>
              <a:rPr lang="zh-CN" altLang="en-US" dirty="0">
                <a:latin typeface="Times New Roman" panose="02020603050405020304" pitchFamily="18" charset="0"/>
              </a:rPr>
              <a:t>）</a:t>
            </a:r>
            <a:endParaRPr lang="zh-CN" altLang="en-US" dirty="0">
              <a:latin typeface="Times New Roman" panose="02020603050405020304" pitchFamily="18" charset="0"/>
            </a:endParaRPr>
          </a:p>
          <a:p>
            <a:pPr lvl="1" eaLnBrk="1" hangingPunct="1">
              <a:spcBef>
                <a:spcPts val="600"/>
              </a:spcBef>
            </a:pPr>
            <a:r>
              <a:rPr lang="zh-CN" altLang="en-US" sz="2400" dirty="0">
                <a:latin typeface="Times New Roman" panose="02020603050405020304" pitchFamily="18" charset="0"/>
              </a:rPr>
              <a:t>保存当前</a:t>
            </a:r>
            <a:r>
              <a:rPr lang="en-US" altLang="zh-CN" sz="2400" dirty="0">
                <a:latin typeface="Times New Roman" panose="02020603050405020304" pitchFamily="18" charset="0"/>
              </a:rPr>
              <a:t>CPU</a:t>
            </a:r>
            <a:r>
              <a:rPr lang="zh-CN" altLang="en-US" sz="2400" dirty="0">
                <a:latin typeface="Times New Roman" panose="02020603050405020304" pitchFamily="18" charset="0"/>
              </a:rPr>
              <a:t>所访问的主存单元的地址；</a:t>
            </a:r>
            <a:endParaRPr lang="en-US" altLang="zh-CN" sz="2400" dirty="0">
              <a:latin typeface="Times New Roman" panose="02020603050405020304" pitchFamily="18" charset="0"/>
            </a:endParaRPr>
          </a:p>
          <a:p>
            <a:pPr lvl="1" eaLnBrk="1" hangingPunct="1">
              <a:spcBef>
                <a:spcPts val="600"/>
              </a:spcBef>
            </a:pPr>
            <a:r>
              <a:rPr lang="zh-CN" altLang="en-US" sz="2400" dirty="0">
                <a:latin typeface="Times New Roman" panose="02020603050405020304" pitchFamily="18" charset="0"/>
              </a:rPr>
              <a:t>保持地址信息，直到主存的读写操作完成为止。</a:t>
            </a:r>
            <a:endParaRPr lang="zh-CN" altLang="en-US" sz="2400" dirty="0">
              <a:latin typeface="Times New Roman" panose="02020603050405020304" pitchFamily="18" charset="0"/>
            </a:endParaRPr>
          </a:p>
          <a:p>
            <a:pPr lvl="1" eaLnBrk="1" hangingPunct="1">
              <a:spcBef>
                <a:spcPts val="600"/>
              </a:spcBef>
            </a:pPr>
            <a:endParaRPr lang="zh-CN" altLang="en-US" dirty="0">
              <a:latin typeface="Times New Roman" panose="02020603050405020304" pitchFamily="18" charset="0"/>
            </a:endParaRPr>
          </a:p>
          <a:p>
            <a:pPr eaLnBrk="1" hangingPunct="1"/>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标题 1"/>
          <p:cNvSpPr>
            <a:spLocks noGrp="1"/>
          </p:cNvSpPr>
          <p:nvPr>
            <p:ph type="title"/>
          </p:nvPr>
        </p:nvSpPr>
        <p:spPr>
          <a:noFill/>
          <a:ln>
            <a:noFill/>
          </a:ln>
        </p:spPr>
        <p:txBody>
          <a:bodyPr anchor="t"/>
          <a:p>
            <a:r>
              <a:rPr lang="en-US" altLang="zh-CN" dirty="0">
                <a:latin typeface="Times New Roman" panose="02020603050405020304" pitchFamily="18" charset="0"/>
              </a:rPr>
              <a:t>2.</a:t>
            </a:r>
            <a:r>
              <a:rPr lang="zh-CN" altLang="en-US" dirty="0">
                <a:latin typeface="Times New Roman" panose="02020603050405020304" pitchFamily="18" charset="0"/>
              </a:rPr>
              <a:t>组合逻辑设计步骤</a:t>
            </a:r>
            <a:endParaRPr lang="zh-CN" altLang="en-US" dirty="0">
              <a:latin typeface="Times New Roman" panose="02020603050405020304" pitchFamily="18" charset="0"/>
              <a:ea typeface="Times New Roman" panose="02020603050405020304" pitchFamily="18" charset="0"/>
            </a:endParaRPr>
          </a:p>
        </p:txBody>
      </p:sp>
      <p:sp>
        <p:nvSpPr>
          <p:cNvPr id="3" name="Rectangle 3"/>
          <p:cNvSpPr>
            <a:spLocks noGrp="1"/>
          </p:cNvSpPr>
          <p:nvPr/>
        </p:nvSpPr>
        <p:spPr>
          <a:xfrm>
            <a:off x="316865" y="1266190"/>
            <a:ext cx="8322945" cy="4996180"/>
          </a:xfrm>
          <a:prstGeom prst="rect">
            <a:avLst/>
          </a:prstGeom>
          <a:noFill/>
          <a:ln>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lgn="l">
              <a:spcBef>
                <a:spcPts val="1800"/>
              </a:spcBef>
              <a:buSzTx/>
            </a:pPr>
            <a:r>
              <a:rPr lang="zh-CN" altLang="en-US" sz="2400" dirty="0">
                <a:latin typeface="Times New Roman" panose="02020603050405020304" pitchFamily="18" charset="0"/>
                <a:cs typeface="Times New Roman" panose="02020603050405020304" pitchFamily="18" charset="0"/>
                <a:sym typeface="+mn-ea"/>
              </a:rPr>
              <a:t>组合逻辑设计步骤：</a:t>
            </a:r>
            <a:endParaRPr lang="zh-CN" altLang="en-US" sz="2400" dirty="0">
              <a:latin typeface="Times New Roman" panose="02020603050405020304" pitchFamily="18" charset="0"/>
              <a:cs typeface="Times New Roman" panose="02020603050405020304" pitchFamily="18" charset="0"/>
            </a:endParaRPr>
          </a:p>
          <a:p>
            <a:pPr lvl="1">
              <a:spcBef>
                <a:spcPts val="1200"/>
              </a:spcBef>
            </a:pPr>
            <a:r>
              <a:rPr lang="zh-CN" altLang="en-US" sz="2400" dirty="0">
                <a:latin typeface="Times New Roman" panose="02020603050405020304" pitchFamily="18" charset="0"/>
                <a:cs typeface="Times New Roman" panose="02020603050405020304" pitchFamily="18" charset="0"/>
                <a:sym typeface="+mn-ea"/>
              </a:rPr>
              <a:t>根据</a:t>
            </a:r>
            <a:r>
              <a:rPr lang="en-US" altLang="zh-CN" sz="2400" dirty="0">
                <a:latin typeface="Times New Roman" panose="02020603050405020304" pitchFamily="18" charset="0"/>
                <a:cs typeface="Times New Roman" panose="02020603050405020304" pitchFamily="18" charset="0"/>
                <a:sym typeface="+mn-ea"/>
              </a:rPr>
              <a:t>CPU</a:t>
            </a:r>
            <a:r>
              <a:rPr lang="zh-CN" altLang="en-US" sz="2400" dirty="0">
                <a:latin typeface="Times New Roman" panose="02020603050405020304" pitchFamily="18" charset="0"/>
                <a:cs typeface="Times New Roman" panose="02020603050405020304" pitchFamily="18" charset="0"/>
                <a:sym typeface="+mn-ea"/>
              </a:rPr>
              <a:t>的结构写出每条指令的微操作</a:t>
            </a:r>
            <a:r>
              <a:rPr lang="zh-CN" altLang="en-US" sz="2400" dirty="0">
                <a:latin typeface="Times New Roman" panose="02020603050405020304" pitchFamily="18" charset="0"/>
                <a:cs typeface="Times New Roman" panose="02020603050405020304" pitchFamily="18" charset="0"/>
                <a:sym typeface="+mn-ea"/>
              </a:rPr>
              <a:t>序列；</a:t>
            </a:r>
            <a:endParaRPr lang="zh-CN" altLang="en-US" sz="2400" dirty="0">
              <a:latin typeface="Times New Roman" panose="02020603050405020304" pitchFamily="18" charset="0"/>
              <a:cs typeface="Times New Roman" panose="02020603050405020304" pitchFamily="18" charset="0"/>
              <a:sym typeface="+mn-ea"/>
            </a:endParaRPr>
          </a:p>
          <a:p>
            <a:pPr lvl="1">
              <a:spcBef>
                <a:spcPts val="1200"/>
              </a:spcBef>
            </a:pPr>
            <a:r>
              <a:rPr lang="zh-CN" altLang="en-US" sz="2400" dirty="0">
                <a:latin typeface="Times New Roman" panose="02020603050405020304" pitchFamily="18" charset="0"/>
                <a:cs typeface="Times New Roman" panose="02020603050405020304" pitchFamily="18" charset="0"/>
                <a:sym typeface="+mn-ea"/>
              </a:rPr>
              <a:t>选择合适的控制方式和控制</a:t>
            </a:r>
            <a:r>
              <a:rPr lang="zh-CN" altLang="en-US" sz="2400" dirty="0">
                <a:latin typeface="Times New Roman" panose="02020603050405020304" pitchFamily="18" charset="0"/>
                <a:cs typeface="Times New Roman" panose="02020603050405020304" pitchFamily="18" charset="0"/>
                <a:sym typeface="+mn-ea"/>
              </a:rPr>
              <a:t>时序；</a:t>
            </a:r>
            <a:endParaRPr lang="zh-CN" altLang="en-US" sz="2400" dirty="0">
              <a:latin typeface="Times New Roman" panose="02020603050405020304" pitchFamily="18" charset="0"/>
              <a:cs typeface="Times New Roman" panose="02020603050405020304" pitchFamily="18" charset="0"/>
              <a:sym typeface="+mn-ea"/>
            </a:endParaRPr>
          </a:p>
          <a:p>
            <a:pPr lvl="1">
              <a:spcBef>
                <a:spcPts val="1200"/>
              </a:spcBef>
            </a:pPr>
            <a:r>
              <a:rPr lang="zh-CN" altLang="en-US" sz="2400" dirty="0">
                <a:latin typeface="Times New Roman" panose="02020603050405020304" pitchFamily="18" charset="0"/>
                <a:cs typeface="Times New Roman" panose="02020603050405020304" pitchFamily="18" charset="0"/>
                <a:sym typeface="+mn-ea"/>
              </a:rPr>
              <a:t>列出微操作命令的</a:t>
            </a:r>
            <a:r>
              <a:rPr lang="zh-CN" altLang="en-US" sz="2400" dirty="0">
                <a:solidFill>
                  <a:srgbClr val="FF0000"/>
                </a:solidFill>
                <a:latin typeface="Times New Roman" panose="02020603050405020304" pitchFamily="18" charset="0"/>
                <a:cs typeface="Times New Roman" panose="02020603050405020304" pitchFamily="18" charset="0"/>
                <a:sym typeface="+mn-ea"/>
              </a:rPr>
              <a:t>操作时间表；</a:t>
            </a:r>
            <a:endParaRPr lang="zh-CN" altLang="en-US" sz="2400" dirty="0">
              <a:solidFill>
                <a:srgbClr val="FF0000"/>
              </a:solidFill>
              <a:latin typeface="Times New Roman" panose="02020603050405020304" pitchFamily="18" charset="0"/>
              <a:cs typeface="Times New Roman" panose="02020603050405020304" pitchFamily="18" charset="0"/>
            </a:endParaRPr>
          </a:p>
          <a:p>
            <a:pPr lvl="1">
              <a:spcBef>
                <a:spcPts val="1200"/>
              </a:spcBef>
            </a:pPr>
            <a:r>
              <a:rPr lang="zh-CN" altLang="en-US" sz="2400" dirty="0">
                <a:latin typeface="Times New Roman" panose="02020603050405020304" pitchFamily="18" charset="0"/>
                <a:cs typeface="Times New Roman" panose="02020603050405020304" pitchFamily="18" charset="0"/>
                <a:sym typeface="+mn-ea"/>
              </a:rPr>
              <a:t>进行</a:t>
            </a:r>
            <a:r>
              <a:rPr lang="zh-CN" altLang="en-US" sz="2400" dirty="0">
                <a:solidFill>
                  <a:srgbClr val="FF0000"/>
                </a:solidFill>
                <a:latin typeface="Times New Roman" panose="02020603050405020304" pitchFamily="18" charset="0"/>
                <a:cs typeface="Times New Roman" panose="02020603050405020304" pitchFamily="18" charset="0"/>
                <a:sym typeface="+mn-ea"/>
              </a:rPr>
              <a:t>微操作信号综合（化简）</a:t>
            </a:r>
            <a:endParaRPr lang="zh-CN" altLang="en-US" sz="2400" dirty="0">
              <a:solidFill>
                <a:srgbClr val="FF0000"/>
              </a:solidFill>
              <a:latin typeface="Times New Roman" panose="02020603050405020304" pitchFamily="18" charset="0"/>
              <a:cs typeface="Times New Roman" panose="02020603050405020304" pitchFamily="18" charset="0"/>
            </a:endParaRPr>
          </a:p>
          <a:p>
            <a:pPr lvl="2">
              <a:spcBef>
                <a:spcPts val="1200"/>
              </a:spcBef>
            </a:pPr>
            <a:r>
              <a:rPr lang="zh-CN" altLang="en-US" sz="2055" dirty="0">
                <a:latin typeface="Times New Roman" panose="02020603050405020304" pitchFamily="18" charset="0"/>
                <a:cs typeface="Times New Roman" panose="02020603050405020304" pitchFamily="18" charset="0"/>
                <a:sym typeface="+mn-ea"/>
              </a:rPr>
              <a:t>写出各微操作控制信号的逻辑表达式；</a:t>
            </a:r>
            <a:endParaRPr lang="en-US" altLang="zh-CN" sz="2055" dirty="0">
              <a:latin typeface="Times New Roman" panose="02020603050405020304" pitchFamily="18" charset="0"/>
              <a:cs typeface="Times New Roman" panose="02020603050405020304" pitchFamily="18" charset="0"/>
            </a:endParaRPr>
          </a:p>
          <a:p>
            <a:pPr lvl="2">
              <a:spcBef>
                <a:spcPts val="1200"/>
              </a:spcBef>
            </a:pPr>
            <a:r>
              <a:rPr lang="zh-CN" altLang="en-US" sz="2055" b="1" dirty="0">
                <a:solidFill>
                  <a:srgbClr val="FF0000"/>
                </a:solidFill>
                <a:latin typeface="Times New Roman" panose="02020603050405020304" pitchFamily="18" charset="0"/>
                <a:cs typeface="Times New Roman" panose="02020603050405020304" pitchFamily="18" charset="0"/>
                <a:sym typeface="+mn-ea"/>
              </a:rPr>
              <a:t>周期</a:t>
            </a:r>
            <a:r>
              <a:rPr lang="en-US" altLang="zh-CN" sz="2055" b="1" dirty="0">
                <a:solidFill>
                  <a:srgbClr val="FF0000"/>
                </a:solidFill>
                <a:latin typeface="Times New Roman" panose="02020603050405020304" pitchFamily="18" charset="0"/>
                <a:cs typeface="Times New Roman" panose="02020603050405020304" pitchFamily="18" charset="0"/>
                <a:sym typeface="+mn-ea"/>
              </a:rPr>
              <a:t>&amp;</a:t>
            </a:r>
            <a:r>
              <a:rPr lang="zh-CN" altLang="en-US" sz="2055" b="1" dirty="0">
                <a:solidFill>
                  <a:srgbClr val="FF0000"/>
                </a:solidFill>
                <a:latin typeface="Times New Roman" panose="02020603050405020304" pitchFamily="18" charset="0"/>
                <a:cs typeface="Times New Roman" panose="02020603050405020304" pitchFamily="18" charset="0"/>
                <a:sym typeface="+mn-ea"/>
              </a:rPr>
              <a:t>节拍</a:t>
            </a:r>
            <a:r>
              <a:rPr lang="en-US" altLang="zh-CN" sz="2055" b="1" dirty="0">
                <a:solidFill>
                  <a:srgbClr val="FF0000"/>
                </a:solidFill>
                <a:latin typeface="Times New Roman" panose="02020603050405020304" pitchFamily="18" charset="0"/>
                <a:cs typeface="Times New Roman" panose="02020603050405020304" pitchFamily="18" charset="0"/>
                <a:sym typeface="+mn-ea"/>
              </a:rPr>
              <a:t>&amp;</a:t>
            </a:r>
            <a:r>
              <a:rPr lang="zh-CN" altLang="en-US" sz="2055" b="1" dirty="0">
                <a:solidFill>
                  <a:srgbClr val="FF0000"/>
                </a:solidFill>
                <a:latin typeface="Times New Roman" panose="02020603050405020304" pitchFamily="18" charset="0"/>
                <a:cs typeface="Times New Roman" panose="02020603050405020304" pitchFamily="18" charset="0"/>
                <a:sym typeface="+mn-ea"/>
              </a:rPr>
              <a:t>脉冲</a:t>
            </a:r>
            <a:r>
              <a:rPr lang="en-US" altLang="zh-CN" sz="2055" b="1" dirty="0">
                <a:solidFill>
                  <a:srgbClr val="FF0000"/>
                </a:solidFill>
                <a:latin typeface="Times New Roman" panose="02020603050405020304" pitchFamily="18" charset="0"/>
                <a:cs typeface="Times New Roman" panose="02020603050405020304" pitchFamily="18" charset="0"/>
                <a:sym typeface="+mn-ea"/>
              </a:rPr>
              <a:t>&amp;</a:t>
            </a:r>
            <a:r>
              <a:rPr lang="zh-CN" altLang="en-US" sz="2055" b="1" dirty="0">
                <a:solidFill>
                  <a:srgbClr val="FF0000"/>
                </a:solidFill>
                <a:latin typeface="Times New Roman" panose="02020603050405020304" pitchFamily="18" charset="0"/>
                <a:cs typeface="Times New Roman" panose="02020603050405020304" pitchFamily="18" charset="0"/>
                <a:sym typeface="+mn-ea"/>
              </a:rPr>
              <a:t>操作码</a:t>
            </a:r>
            <a:r>
              <a:rPr lang="en-US" altLang="zh-CN" sz="2055" b="1" dirty="0">
                <a:solidFill>
                  <a:srgbClr val="FF0000"/>
                </a:solidFill>
                <a:latin typeface="Times New Roman" panose="02020603050405020304" pitchFamily="18" charset="0"/>
                <a:cs typeface="Times New Roman" panose="02020603050405020304" pitchFamily="18" charset="0"/>
                <a:sym typeface="+mn-ea"/>
              </a:rPr>
              <a:t>&amp;</a:t>
            </a:r>
            <a:r>
              <a:rPr lang="zh-CN" altLang="en-US" sz="2055" b="1" dirty="0">
                <a:solidFill>
                  <a:srgbClr val="FF0000"/>
                </a:solidFill>
                <a:latin typeface="Times New Roman" panose="02020603050405020304" pitchFamily="18" charset="0"/>
                <a:cs typeface="Times New Roman" panose="02020603050405020304" pitchFamily="18" charset="0"/>
                <a:sym typeface="+mn-ea"/>
              </a:rPr>
              <a:t>机器状态条件；</a:t>
            </a:r>
            <a:endParaRPr lang="zh-CN" altLang="en-US" sz="2055" b="1" dirty="0">
              <a:solidFill>
                <a:srgbClr val="FF0000"/>
              </a:solidFill>
              <a:latin typeface="Times New Roman" panose="02020603050405020304" pitchFamily="18" charset="0"/>
              <a:cs typeface="Times New Roman" panose="02020603050405020304" pitchFamily="18" charset="0"/>
            </a:endParaRPr>
          </a:p>
          <a:p>
            <a:pPr lvl="1">
              <a:spcBef>
                <a:spcPts val="1200"/>
              </a:spcBef>
            </a:pPr>
            <a:r>
              <a:rPr lang="zh-CN" altLang="en-US" sz="2400" dirty="0">
                <a:latin typeface="Times New Roman" panose="02020603050405020304" pitchFamily="18" charset="0"/>
                <a:cs typeface="Times New Roman" panose="02020603050405020304" pitchFamily="18" charset="0"/>
                <a:sym typeface="+mn-ea"/>
              </a:rPr>
              <a:t>画出</a:t>
            </a:r>
            <a:r>
              <a:rPr lang="zh-CN" altLang="en-US" sz="2400" dirty="0">
                <a:solidFill>
                  <a:srgbClr val="FF0000"/>
                </a:solidFill>
                <a:latin typeface="Times New Roman" panose="02020603050405020304" pitchFamily="18" charset="0"/>
                <a:cs typeface="Times New Roman" panose="02020603050405020304" pitchFamily="18" charset="0"/>
                <a:sym typeface="+mn-ea"/>
              </a:rPr>
              <a:t>微操作命令的逻辑图</a:t>
            </a:r>
            <a:endParaRPr lang="zh-CN" altLang="en-US" sz="2400" dirty="0">
              <a:solidFill>
                <a:srgbClr val="FF0000"/>
              </a:solidFill>
              <a:latin typeface="Times New Roman" panose="02020603050405020304" pitchFamily="18" charset="0"/>
              <a:cs typeface="Times New Roman" panose="02020603050405020304" pitchFamily="18" charset="0"/>
            </a:endParaRPr>
          </a:p>
          <a:p>
            <a:pPr lvl="2">
              <a:spcBef>
                <a:spcPts val="1200"/>
              </a:spcBef>
            </a:pPr>
            <a:r>
              <a:rPr lang="zh-CN" altLang="en-US" sz="2055" dirty="0">
                <a:latin typeface="Times New Roman" panose="02020603050405020304" pitchFamily="18" charset="0"/>
                <a:cs typeface="Times New Roman" panose="02020603050405020304" pitchFamily="18" charset="0"/>
                <a:sym typeface="+mn-ea"/>
              </a:rPr>
              <a:t>画出逻辑电路图；</a:t>
            </a:r>
            <a:endParaRPr lang="en-US" altLang="zh-CN" sz="2055" dirty="0">
              <a:latin typeface="Times New Roman" panose="02020603050405020304" pitchFamily="18" charset="0"/>
              <a:cs typeface="Times New Roman" panose="02020603050405020304" pitchFamily="18" charset="0"/>
            </a:endParaRPr>
          </a:p>
          <a:p>
            <a:pPr lvl="2">
              <a:spcBef>
                <a:spcPts val="1200"/>
              </a:spcBef>
            </a:pPr>
            <a:r>
              <a:rPr lang="zh-CN" altLang="en-US" sz="2055" dirty="0">
                <a:latin typeface="Times New Roman" panose="02020603050405020304" pitchFamily="18" charset="0"/>
                <a:cs typeface="Times New Roman" panose="02020603050405020304" pitchFamily="18" charset="0"/>
                <a:sym typeface="+mn-ea"/>
              </a:rPr>
              <a:t>用逻辑门电路实现。</a:t>
            </a:r>
            <a:endParaRPr lang="zh-CN" altLang="en-US" sz="2055" dirty="0">
              <a:latin typeface="Times New Roman" panose="02020603050405020304" pitchFamily="18" charset="0"/>
              <a:cs typeface="Times New Roman" panose="02020603050405020304" pitchFamily="18" charset="0"/>
            </a:endParaRPr>
          </a:p>
          <a:p>
            <a:pPr>
              <a:spcBef>
                <a:spcPts val="1800"/>
              </a:spcBef>
            </a:pPr>
            <a:endParaRPr lang="zh-CN" altLang="en-US" sz="2000"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指令的微操作序列</a:t>
            </a:r>
            <a:endParaRPr lang="zh-CN" altLang="en-US"/>
          </a:p>
        </p:txBody>
      </p:sp>
      <p:pic>
        <p:nvPicPr>
          <p:cNvPr id="5" name="图片 4"/>
          <p:cNvPicPr>
            <a:picLocks noChangeAspect="1"/>
          </p:cNvPicPr>
          <p:nvPr/>
        </p:nvPicPr>
        <p:blipFill>
          <a:blip r:embed="rId1"/>
          <a:stretch>
            <a:fillRect/>
          </a:stretch>
        </p:blipFill>
        <p:spPr>
          <a:xfrm>
            <a:off x="827405" y="1341120"/>
            <a:ext cx="7353935" cy="464312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组合逻辑设计</a:t>
            </a:r>
            <a:endParaRPr lang="zh-CN" altLang="en-US"/>
          </a:p>
        </p:txBody>
      </p:sp>
      <p:pic>
        <p:nvPicPr>
          <p:cNvPr id="4" name="图片 3"/>
          <p:cNvPicPr>
            <a:picLocks noChangeAspect="1"/>
          </p:cNvPicPr>
          <p:nvPr/>
        </p:nvPicPr>
        <p:blipFill>
          <a:blip r:embed="rId1"/>
          <a:stretch>
            <a:fillRect/>
          </a:stretch>
        </p:blipFill>
        <p:spPr>
          <a:xfrm>
            <a:off x="338455" y="1412875"/>
            <a:ext cx="3714750" cy="1819275"/>
          </a:xfrm>
          <a:prstGeom prst="rect">
            <a:avLst/>
          </a:prstGeom>
        </p:spPr>
      </p:pic>
      <p:pic>
        <p:nvPicPr>
          <p:cNvPr id="5" name="图片 4"/>
          <p:cNvPicPr>
            <a:picLocks noChangeAspect="1"/>
          </p:cNvPicPr>
          <p:nvPr/>
        </p:nvPicPr>
        <p:blipFill>
          <a:blip r:embed="rId2"/>
          <a:stretch>
            <a:fillRect/>
          </a:stretch>
        </p:blipFill>
        <p:spPr>
          <a:xfrm>
            <a:off x="4211955" y="1341120"/>
            <a:ext cx="4614545" cy="1891030"/>
          </a:xfrm>
          <a:prstGeom prst="rect">
            <a:avLst/>
          </a:prstGeom>
        </p:spPr>
      </p:pic>
      <p:pic>
        <p:nvPicPr>
          <p:cNvPr id="6" name="图片 5"/>
          <p:cNvPicPr>
            <a:picLocks noChangeAspect="1"/>
          </p:cNvPicPr>
          <p:nvPr/>
        </p:nvPicPr>
        <p:blipFill>
          <a:blip r:embed="rId3"/>
          <a:srcRect r="14425"/>
          <a:stretch>
            <a:fillRect/>
          </a:stretch>
        </p:blipFill>
        <p:spPr>
          <a:xfrm>
            <a:off x="338455" y="3717290"/>
            <a:ext cx="3744595" cy="2194560"/>
          </a:xfrm>
          <a:prstGeom prst="rect">
            <a:avLst/>
          </a:prstGeom>
        </p:spPr>
      </p:pic>
      <p:pic>
        <p:nvPicPr>
          <p:cNvPr id="7" name="图片 6"/>
          <p:cNvPicPr>
            <a:picLocks noChangeAspect="1"/>
          </p:cNvPicPr>
          <p:nvPr/>
        </p:nvPicPr>
        <p:blipFill>
          <a:blip r:embed="rId4"/>
          <a:stretch>
            <a:fillRect/>
          </a:stretch>
        </p:blipFill>
        <p:spPr>
          <a:xfrm>
            <a:off x="4244975" y="3644900"/>
            <a:ext cx="4624070" cy="539750"/>
          </a:xfrm>
          <a:prstGeom prst="rect">
            <a:avLst/>
          </a:prstGeom>
        </p:spPr>
      </p:pic>
      <p:pic>
        <p:nvPicPr>
          <p:cNvPr id="8" name="图片 7"/>
          <p:cNvPicPr>
            <a:picLocks noChangeAspect="1"/>
          </p:cNvPicPr>
          <p:nvPr/>
        </p:nvPicPr>
        <p:blipFill>
          <a:blip r:embed="rId5"/>
          <a:stretch>
            <a:fillRect/>
          </a:stretch>
        </p:blipFill>
        <p:spPr>
          <a:xfrm>
            <a:off x="4283710" y="4221480"/>
            <a:ext cx="4585335" cy="179895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标题 1"/>
          <p:cNvSpPr>
            <a:spLocks noGrp="1"/>
          </p:cNvSpPr>
          <p:nvPr>
            <p:ph type="title"/>
          </p:nvPr>
        </p:nvSpPr>
        <p:spPr>
          <a:noFill/>
          <a:ln>
            <a:noFill/>
          </a:ln>
        </p:spPr>
        <p:txBody>
          <a:bodyPr anchor="t"/>
          <a:p>
            <a:r>
              <a:rPr lang="en-US" altLang="zh-CN" dirty="0">
                <a:latin typeface="Times New Roman" panose="02020603050405020304" pitchFamily="18" charset="0"/>
              </a:rPr>
              <a:t>6.5.3 </a:t>
            </a:r>
            <a:r>
              <a:rPr lang="zh-CN" altLang="en-US" dirty="0">
                <a:latin typeface="Times New Roman" panose="02020603050405020304" pitchFamily="18" charset="0"/>
              </a:rPr>
              <a:t>微程序控制单元设计</a:t>
            </a:r>
            <a:endParaRPr lang="zh-CN" altLang="en-US" dirty="0">
              <a:latin typeface="Times New Roman" panose="02020603050405020304" pitchFamily="18" charset="0"/>
              <a:ea typeface="Times New Roman" panose="02020603050405020304" pitchFamily="18" charset="0"/>
            </a:endParaRPr>
          </a:p>
        </p:txBody>
      </p:sp>
      <p:sp>
        <p:nvSpPr>
          <p:cNvPr id="87042" name="内容占位符 2"/>
          <p:cNvSpPr>
            <a:spLocks noGrp="1"/>
          </p:cNvSpPr>
          <p:nvPr>
            <p:ph idx="1"/>
          </p:nvPr>
        </p:nvSpPr>
        <p:spPr>
          <a:xfrm>
            <a:off x="457200" y="1268730"/>
            <a:ext cx="8427085" cy="5255895"/>
          </a:xfrm>
          <a:noFill/>
          <a:ln>
            <a:noFill/>
          </a:ln>
        </p:spPr>
        <p:txBody>
          <a:bodyPr anchor="t"/>
          <a:p>
            <a:r>
              <a:rPr lang="zh-CN" altLang="en-US" dirty="0">
                <a:latin typeface="Times New Roman" panose="02020603050405020304" pitchFamily="18" charset="0"/>
              </a:rPr>
              <a:t>编写各条机器指令的微程序。</a:t>
            </a:r>
            <a:endParaRPr lang="en-US" altLang="zh-CN"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确定微程序控制方式：并行</a:t>
            </a:r>
            <a:r>
              <a:rPr lang="en-US" altLang="zh-CN" sz="2400" dirty="0">
                <a:latin typeface="Times New Roman" panose="02020603050405020304" pitchFamily="18" charset="0"/>
              </a:rPr>
              <a:t>/</a:t>
            </a:r>
            <a:r>
              <a:rPr lang="zh-CN" altLang="en-US" sz="2400" dirty="0">
                <a:latin typeface="Times New Roman" panose="02020603050405020304" pitchFamily="18" charset="0"/>
              </a:rPr>
              <a:t>串行，水平</a:t>
            </a:r>
            <a:r>
              <a:rPr lang="en-US" altLang="zh-CN" sz="2400" dirty="0">
                <a:latin typeface="Times New Roman" panose="02020603050405020304" pitchFamily="18" charset="0"/>
              </a:rPr>
              <a:t>/</a:t>
            </a:r>
            <a:r>
              <a:rPr lang="zh-CN" altLang="en-US" sz="2400" dirty="0">
                <a:latin typeface="Times New Roman" panose="02020603050405020304" pitchFamily="18" charset="0"/>
              </a:rPr>
              <a:t>垂直</a:t>
            </a:r>
            <a:endParaRPr lang="zh-CN" altLang="en-US"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确定微指令格式：拟定微命令系统</a:t>
            </a:r>
            <a:endParaRPr lang="zh-CN" altLang="en-US" sz="24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微指令字段的划分：操作控制字段、顺序控制字段；</a:t>
            </a:r>
            <a:endParaRPr lang="en-US" altLang="zh-CN" sz="20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编码方式的选择：水平</a:t>
            </a:r>
            <a:r>
              <a:rPr lang="en-US" altLang="zh-CN" sz="2000" dirty="0">
                <a:latin typeface="Times New Roman" panose="02020603050405020304" pitchFamily="18" charset="0"/>
              </a:rPr>
              <a:t>/</a:t>
            </a:r>
            <a:r>
              <a:rPr lang="zh-CN" altLang="en-US" sz="2000" dirty="0">
                <a:latin typeface="Times New Roman" panose="02020603050405020304" pitchFamily="18" charset="0"/>
              </a:rPr>
              <a:t>垂直；</a:t>
            </a:r>
            <a:endParaRPr lang="en-US" altLang="zh-CN" sz="2000" dirty="0">
              <a:latin typeface="Times New Roman" panose="02020603050405020304" pitchFamily="18" charset="0"/>
            </a:endParaRPr>
          </a:p>
          <a:p>
            <a:pPr lvl="2">
              <a:spcBef>
                <a:spcPts val="600"/>
              </a:spcBef>
            </a:pPr>
            <a:r>
              <a:rPr lang="zh-CN" altLang="en-US" sz="2000" dirty="0">
                <a:latin typeface="Times New Roman" panose="02020603050405020304" pitchFamily="18" charset="0"/>
              </a:rPr>
              <a:t>初始微地址和后继微地址的形成等。</a:t>
            </a:r>
            <a:endParaRPr lang="en-US" altLang="zh-CN" sz="20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编制微程序</a:t>
            </a:r>
            <a:endParaRPr lang="zh-CN" altLang="en-US"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写入控制存储器        </a:t>
            </a:r>
            <a:r>
              <a:rPr lang="zh-CN" altLang="en-US" dirty="0">
                <a:latin typeface="Times New Roman" panose="02020603050405020304" pitchFamily="18" charset="0"/>
              </a:rPr>
              <a:t>    </a:t>
            </a:r>
            <a:endParaRPr lang="zh-CN" altLang="en-US" dirty="0">
              <a:latin typeface="Times New Roman" panose="02020603050405020304" pitchFamily="18" charset="0"/>
            </a:endParaRPr>
          </a:p>
          <a:p>
            <a:pPr lvl="1"/>
            <a:endParaRPr lang="zh-CN" altLang="en-US" dirty="0">
              <a:latin typeface="Times New Roman" panose="02020603050405020304" pitchFamily="18" charset="0"/>
            </a:endParaRPr>
          </a:p>
          <a:p>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a:t>
            </a:r>
            <a:endParaRPr lang="zh-CN" altLang="en-US"/>
          </a:p>
        </p:txBody>
      </p:sp>
      <p:sp>
        <p:nvSpPr>
          <p:cNvPr id="3" name="内容占位符 2"/>
          <p:cNvSpPr>
            <a:spLocks noGrp="1"/>
          </p:cNvSpPr>
          <p:nvPr>
            <p:ph idx="1"/>
          </p:nvPr>
        </p:nvSpPr>
        <p:spPr>
          <a:xfrm>
            <a:off x="457200" y="1324610"/>
            <a:ext cx="8229600" cy="5252085"/>
          </a:xfrm>
        </p:spPr>
        <p:txBody>
          <a:bodyPr/>
          <a:p>
            <a:pPr algn="just"/>
            <a:r>
              <a:rPr lang="zh-CN" altLang="en-US" sz="2000">
                <a:latin typeface="Times New Roman" panose="02020603050405020304" pitchFamily="18" charset="0"/>
                <a:cs typeface="Times New Roman" panose="02020603050405020304" pitchFamily="18" charset="0"/>
              </a:rPr>
              <a:t>假设微程序控制器容量为 1024</a:t>
            </a:r>
            <a:r>
              <a:rPr lang="en-US" altLang="zh-CN" sz="2000">
                <a:latin typeface="Times New Roman" panose="02020603050405020304" pitchFamily="18" charset="0"/>
                <a:cs typeface="Times New Roman" panose="02020603050405020304" pitchFamily="18" charset="0"/>
              </a:rPr>
              <a:t>*</a:t>
            </a:r>
            <a:r>
              <a:rPr lang="zh-CN" altLang="en-US" sz="2000">
                <a:latin typeface="Times New Roman" panose="02020603050405020304" pitchFamily="18" charset="0"/>
                <a:cs typeface="Times New Roman" panose="02020603050405020304" pitchFamily="18" charset="0"/>
              </a:rPr>
              <a:t>48位，微程序可在整个控存内实现转移，转移分支</a:t>
            </a:r>
            <a:r>
              <a:rPr lang="en-US" altLang="zh-CN" sz="2000">
                <a:latin typeface="Times New Roman" panose="02020603050405020304" pitchFamily="18" charset="0"/>
                <a:cs typeface="Times New Roman" panose="02020603050405020304" pitchFamily="18" charset="0"/>
              </a:rPr>
              <a:t>4</a:t>
            </a:r>
            <a:r>
              <a:rPr lang="zh-CN" altLang="en-US" sz="2000">
                <a:latin typeface="Times New Roman" panose="02020603050405020304" pitchFamily="18" charset="0"/>
                <a:cs typeface="Times New Roman" panose="02020603050405020304" pitchFamily="18" charset="0"/>
              </a:rPr>
              <a:t>个，采用水平型微指令格式，并采用断定法确定下条微地址，即由专门的下地址字段确定微地址。请设计微指令的格式，说明各字段的含义和位数，并对转移控制字段进行编码。</a:t>
            </a:r>
            <a:endParaRPr lang="zh-CN" altLang="en-US" sz="2000">
              <a:latin typeface="Times New Roman" panose="02020603050405020304" pitchFamily="18" charset="0"/>
              <a:cs typeface="Times New Roman" panose="02020603050405020304" pitchFamily="18" charset="0"/>
            </a:endParaRPr>
          </a:p>
          <a:p>
            <a:pPr lvl="1" algn="just"/>
            <a:r>
              <a:rPr lang="zh-CN" altLang="en-US" sz="1800">
                <a:latin typeface="Times New Roman" panose="02020603050405020304" pitchFamily="18" charset="0"/>
                <a:cs typeface="Times New Roman" panose="02020603050405020304" pitchFamily="18" charset="0"/>
              </a:rPr>
              <a:t>微程序控制器容量为 1024</a:t>
            </a:r>
            <a:r>
              <a:rPr lang="en-US" altLang="zh-CN" sz="1800">
                <a:latin typeface="Times New Roman" panose="02020603050405020304" pitchFamily="18" charset="0"/>
                <a:cs typeface="Times New Roman" panose="02020603050405020304" pitchFamily="18" charset="0"/>
              </a:rPr>
              <a:t>*</a:t>
            </a:r>
            <a:r>
              <a:rPr lang="zh-CN" altLang="en-US" sz="1800">
                <a:latin typeface="Times New Roman" panose="02020603050405020304" pitchFamily="18" charset="0"/>
                <a:cs typeface="Times New Roman" panose="02020603050405020304" pitchFamily="18" charset="0"/>
              </a:rPr>
              <a:t>48位,说明微地址占 10位,微指令字为 48 位。</a:t>
            </a:r>
            <a:endParaRPr lang="zh-CN" altLang="en-US" sz="1800">
              <a:latin typeface="Times New Roman" panose="02020603050405020304" pitchFamily="18" charset="0"/>
              <a:cs typeface="Times New Roman" panose="02020603050405020304" pitchFamily="18" charset="0"/>
            </a:endParaRPr>
          </a:p>
          <a:p>
            <a:pPr lvl="1" algn="just"/>
            <a:r>
              <a:rPr lang="zh-CN" altLang="en-US" sz="1800">
                <a:latin typeface="Times New Roman" panose="02020603050405020304" pitchFamily="18" charset="0"/>
                <a:cs typeface="Times New Roman" panose="02020603050405020304" pitchFamily="18" charset="0"/>
              </a:rPr>
              <a:t>微指令字分三个字段：微命令字段、转移控制字段和下地址字段</a:t>
            </a:r>
            <a:endParaRPr lang="zh-CN" altLang="en-US" sz="1800">
              <a:latin typeface="Times New Roman" panose="02020603050405020304" pitchFamily="18" charset="0"/>
              <a:cs typeface="Times New Roman" panose="02020603050405020304" pitchFamily="18" charset="0"/>
            </a:endParaRPr>
          </a:p>
          <a:p>
            <a:pPr lvl="1" algn="just"/>
            <a:r>
              <a:rPr lang="zh-CN" altLang="en-US" sz="1800">
                <a:latin typeface="Times New Roman" panose="02020603050405020304" pitchFamily="18" charset="0"/>
                <a:cs typeface="Times New Roman" panose="02020603050405020304" pitchFamily="18" charset="0"/>
              </a:rPr>
              <a:t>因为微地址占10位,所以下地址字段有 10 位,用来给出下条微指令的地址;</a:t>
            </a:r>
            <a:endParaRPr lang="zh-CN" altLang="en-US" sz="1800">
              <a:latin typeface="Times New Roman" panose="02020603050405020304" pitchFamily="18" charset="0"/>
              <a:cs typeface="Times New Roman" panose="02020603050405020304" pitchFamily="18" charset="0"/>
            </a:endParaRPr>
          </a:p>
          <a:p>
            <a:pPr lvl="1" algn="just"/>
            <a:r>
              <a:rPr lang="zh-CN" altLang="en-US" sz="1800">
                <a:latin typeface="Times New Roman" panose="02020603050405020304" pitchFamily="18" charset="0"/>
                <a:cs typeface="Times New Roman" panose="02020603050405020304" pitchFamily="18" charset="0"/>
              </a:rPr>
              <a:t>因为需要对5种情况进行控制,所以转移控制字段有 3位;</a:t>
            </a:r>
            <a:endParaRPr lang="zh-CN" altLang="en-US" sz="1800">
              <a:latin typeface="Times New Roman" panose="02020603050405020304" pitchFamily="18" charset="0"/>
              <a:cs typeface="Times New Roman" panose="02020603050405020304" pitchFamily="18" charset="0"/>
            </a:endParaRPr>
          </a:p>
          <a:p>
            <a:pPr lvl="1" algn="just"/>
            <a:r>
              <a:rPr lang="zh-CN" altLang="en-US" sz="1800">
                <a:latin typeface="Times New Roman" panose="02020603050405020304" pitchFamily="18" charset="0"/>
                <a:cs typeface="Times New Roman" panose="02020603050405020304" pitchFamily="18" charset="0"/>
              </a:rPr>
              <a:t>剩下的 48-10-3=35 位是微命令(微操作码)字段,用于对微命令进行编码。</a:t>
            </a:r>
            <a:endParaRPr lang="zh-CN" altLang="en-US" sz="1800">
              <a:latin typeface="Times New Roman" panose="02020603050405020304" pitchFamily="18" charset="0"/>
              <a:cs typeface="Times New Roman" panose="02020603050405020304" pitchFamily="18" charset="0"/>
            </a:endParaRPr>
          </a:p>
          <a:p>
            <a:pPr lvl="1" algn="just"/>
            <a:r>
              <a:rPr lang="zh-CN" altLang="en-US" sz="1800">
                <a:latin typeface="Times New Roman" panose="02020603050405020304" pitchFamily="18" charset="0"/>
                <a:cs typeface="Times New Roman" panose="02020603050405020304" pitchFamily="18" charset="0"/>
              </a:rPr>
              <a:t>采用断定法时,转移控制字段可按以下方案进行编码。</a:t>
            </a:r>
            <a:endParaRPr lang="zh-CN" altLang="en-US" sz="1800">
              <a:latin typeface="Times New Roman" panose="02020603050405020304" pitchFamily="18" charset="0"/>
              <a:cs typeface="Times New Roman" panose="02020603050405020304" pitchFamily="18" charset="0"/>
            </a:endParaRPr>
          </a:p>
          <a:p>
            <a:pPr lvl="2" algn="just"/>
            <a:r>
              <a:rPr lang="zh-CN" altLang="en-US" sz="1540">
                <a:latin typeface="Times New Roman" panose="02020603050405020304" pitchFamily="18" charset="0"/>
                <a:cs typeface="Times New Roman" panose="02020603050405020304" pitchFamily="18" charset="0"/>
              </a:rPr>
              <a:t>000:下地址字段指出的地址作为下条微地址</a:t>
            </a:r>
            <a:endParaRPr lang="zh-CN" altLang="en-US" sz="1540">
              <a:latin typeface="Times New Roman" panose="02020603050405020304" pitchFamily="18" charset="0"/>
              <a:cs typeface="Times New Roman" panose="02020603050405020304" pitchFamily="18" charset="0"/>
            </a:endParaRPr>
          </a:p>
          <a:p>
            <a:pPr lvl="2" algn="just"/>
            <a:r>
              <a:rPr lang="zh-CN" altLang="en-US" sz="1540">
                <a:latin typeface="Times New Roman" panose="02020603050405020304" pitchFamily="18" charset="0"/>
                <a:cs typeface="Times New Roman" panose="02020603050405020304" pitchFamily="18" charset="0"/>
              </a:rPr>
              <a:t>100:根据分支1处的条件来选择下条微地址</a:t>
            </a:r>
            <a:endParaRPr lang="zh-CN" altLang="en-US" sz="1540">
              <a:latin typeface="Times New Roman" panose="02020603050405020304" pitchFamily="18" charset="0"/>
              <a:cs typeface="Times New Roman" panose="02020603050405020304" pitchFamily="18" charset="0"/>
            </a:endParaRPr>
          </a:p>
          <a:p>
            <a:pPr lvl="2" algn="just"/>
            <a:r>
              <a:rPr lang="zh-CN" altLang="en-US" sz="1540">
                <a:latin typeface="Times New Roman" panose="02020603050405020304" pitchFamily="18" charset="0"/>
                <a:cs typeface="Times New Roman" panose="02020603050405020304" pitchFamily="18" charset="0"/>
              </a:rPr>
              <a:t>101:根据分支2处的条件来选择下条微地址</a:t>
            </a:r>
            <a:endParaRPr lang="zh-CN" altLang="en-US" sz="1540">
              <a:latin typeface="Times New Roman" panose="02020603050405020304" pitchFamily="18" charset="0"/>
              <a:cs typeface="Times New Roman" panose="02020603050405020304" pitchFamily="18" charset="0"/>
            </a:endParaRPr>
          </a:p>
          <a:p>
            <a:pPr lvl="2" algn="just"/>
            <a:r>
              <a:rPr lang="zh-CN" altLang="en-US" sz="1540">
                <a:latin typeface="Times New Roman" panose="02020603050405020304" pitchFamily="18" charset="0"/>
                <a:cs typeface="Times New Roman" panose="02020603050405020304" pitchFamily="18" charset="0"/>
              </a:rPr>
              <a:t>110:根据分支3处的条件来选择下条微地址</a:t>
            </a:r>
            <a:endParaRPr lang="zh-CN" altLang="en-US" sz="1540">
              <a:latin typeface="Times New Roman" panose="02020603050405020304" pitchFamily="18" charset="0"/>
              <a:cs typeface="Times New Roman" panose="02020603050405020304" pitchFamily="18" charset="0"/>
            </a:endParaRPr>
          </a:p>
          <a:p>
            <a:pPr lvl="2" algn="just"/>
            <a:r>
              <a:rPr lang="zh-CN" altLang="en-US" sz="1540">
                <a:latin typeface="Times New Roman" panose="02020603050405020304" pitchFamily="18" charset="0"/>
                <a:cs typeface="Times New Roman" panose="02020603050405020304" pitchFamily="18" charset="0"/>
              </a:rPr>
              <a:t>111:根据分支4处的条件来选择下条微地址</a:t>
            </a:r>
            <a:endParaRPr lang="zh-CN" altLang="en-US" sz="154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3420110" y="5661025"/>
            <a:ext cx="5569585" cy="655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TEC-8</a:t>
            </a:r>
            <a:r>
              <a:rPr lang="zh-CN" altLang="en-US"/>
              <a:t>模型机微指令</a:t>
            </a:r>
            <a:r>
              <a:rPr lang="zh-CN" altLang="en-US"/>
              <a:t>格式</a:t>
            </a:r>
            <a:endParaRPr lang="zh-CN" altLang="en-US"/>
          </a:p>
        </p:txBody>
      </p:sp>
      <p:sp>
        <p:nvSpPr>
          <p:cNvPr id="3" name="内容占位符 2"/>
          <p:cNvSpPr>
            <a:spLocks noGrp="1"/>
          </p:cNvSpPr>
          <p:nvPr>
            <p:ph idx="1"/>
          </p:nvPr>
        </p:nvSpPr>
        <p:spPr>
          <a:xfrm>
            <a:off x="457200" y="1196975"/>
            <a:ext cx="8229600" cy="2103755"/>
          </a:xfrm>
        </p:spPr>
        <p:txBody>
          <a:bodyPr/>
          <a:p>
            <a:pPr algn="just"/>
            <a:r>
              <a:rPr sz="2400">
                <a:latin typeface="Times New Roman" panose="02020603050405020304" pitchFamily="18" charset="0"/>
                <a:cs typeface="Times New Roman" panose="02020603050405020304" pitchFamily="18" charset="0"/>
              </a:rPr>
              <a:t>微指令字长 40 位</a:t>
            </a:r>
            <a:r>
              <a:rPr lang="zh-CN" sz="2400">
                <a:latin typeface="Times New Roman" panose="02020603050405020304" pitchFamily="18" charset="0"/>
                <a:cs typeface="Times New Roman" panose="02020603050405020304" pitchFamily="18" charset="0"/>
              </a:rPr>
              <a:t>：</a:t>
            </a:r>
            <a:endParaRPr lang="zh-CN" sz="2400">
              <a:latin typeface="Times New Roman" panose="02020603050405020304" pitchFamily="18" charset="0"/>
              <a:cs typeface="Times New Roman" panose="02020603050405020304" pitchFamily="18" charset="0"/>
            </a:endParaRPr>
          </a:p>
          <a:p>
            <a:pPr lvl="1" algn="just"/>
            <a:r>
              <a:rPr sz="2400">
                <a:latin typeface="Times New Roman" panose="02020603050405020304" pitchFamily="18" charset="0"/>
                <a:cs typeface="Times New Roman" panose="02020603050405020304" pitchFamily="18" charset="0"/>
              </a:rPr>
              <a:t>顺序字段 11 位</a:t>
            </a:r>
            <a:r>
              <a:rPr lang="en-US" sz="2400">
                <a:latin typeface="Times New Roman" panose="02020603050405020304" pitchFamily="18" charset="0"/>
                <a:cs typeface="Times New Roman" panose="02020603050405020304" pitchFamily="18" charset="0"/>
              </a:rPr>
              <a:t>:</a:t>
            </a:r>
            <a:endParaRPr lang="en-US" sz="2400">
              <a:latin typeface="Times New Roman" panose="02020603050405020304" pitchFamily="18" charset="0"/>
              <a:cs typeface="Times New Roman" panose="02020603050405020304" pitchFamily="18" charset="0"/>
            </a:endParaRPr>
          </a:p>
          <a:p>
            <a:pPr lvl="2" algn="just"/>
            <a:r>
              <a:rPr sz="2055">
                <a:latin typeface="Times New Roman" panose="02020603050405020304" pitchFamily="18" charset="0"/>
                <a:cs typeface="Times New Roman" panose="02020603050405020304" pitchFamily="18" charset="0"/>
              </a:rPr>
              <a:t>判别字段 P4～P0 共 5 位</a:t>
            </a:r>
            <a:r>
              <a:rPr lang="en-US" sz="2055">
                <a:latin typeface="Times New Roman" panose="02020603050405020304" pitchFamily="18" charset="0"/>
                <a:cs typeface="Times New Roman" panose="02020603050405020304" pitchFamily="18" charset="0"/>
              </a:rPr>
              <a:t>;</a:t>
            </a:r>
            <a:endParaRPr lang="en-US" sz="2055">
              <a:latin typeface="Times New Roman" panose="02020603050405020304" pitchFamily="18" charset="0"/>
              <a:cs typeface="Times New Roman" panose="02020603050405020304" pitchFamily="18" charset="0"/>
            </a:endParaRPr>
          </a:p>
          <a:p>
            <a:pPr lvl="2" algn="just"/>
            <a:r>
              <a:rPr sz="2055">
                <a:latin typeface="Times New Roman" panose="02020603050405020304" pitchFamily="18" charset="0"/>
                <a:cs typeface="Times New Roman" panose="02020603050405020304" pitchFamily="18" charset="0"/>
              </a:rPr>
              <a:t>后继微地址字段 NµA5～NµA0 共 6 位；</a:t>
            </a:r>
            <a:endParaRPr sz="2055">
              <a:latin typeface="Times New Roman" panose="02020603050405020304" pitchFamily="18" charset="0"/>
              <a:cs typeface="Times New Roman" panose="02020603050405020304" pitchFamily="18" charset="0"/>
            </a:endParaRPr>
          </a:p>
          <a:p>
            <a:pPr lvl="1" algn="just"/>
            <a:r>
              <a:rPr sz="2400">
                <a:latin typeface="Times New Roman" panose="02020603050405020304" pitchFamily="18" charset="0"/>
                <a:cs typeface="Times New Roman" panose="02020603050405020304" pitchFamily="18" charset="0"/>
              </a:rPr>
              <a:t>控制字段 29 位，由微命令直接控制。</a:t>
            </a:r>
            <a:endParaRPr sz="240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895350" y="3357245"/>
            <a:ext cx="7550150" cy="1663700"/>
          </a:xfrm>
          <a:prstGeom prst="rect">
            <a:avLst/>
          </a:prstGeom>
        </p:spPr>
      </p:pic>
      <p:pic>
        <p:nvPicPr>
          <p:cNvPr id="6" name="图片 5"/>
          <p:cNvPicPr>
            <a:picLocks noChangeAspect="1"/>
          </p:cNvPicPr>
          <p:nvPr/>
        </p:nvPicPr>
        <p:blipFill>
          <a:blip r:embed="rId2"/>
          <a:stretch>
            <a:fillRect/>
          </a:stretch>
        </p:blipFill>
        <p:spPr>
          <a:xfrm>
            <a:off x="1871345" y="5085080"/>
            <a:ext cx="5598160" cy="1470660"/>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53695" y="1374140"/>
            <a:ext cx="8333740" cy="4935220"/>
          </a:xfrm>
          <a:prstGeom prst="rect">
            <a:avLst/>
          </a:prstGeom>
        </p:spPr>
      </p:pic>
      <p:sp>
        <p:nvSpPr>
          <p:cNvPr id="5" name="标题 4"/>
          <p:cNvSpPr>
            <a:spLocks noGrp="1"/>
          </p:cNvSpPr>
          <p:nvPr>
            <p:ph type="title"/>
          </p:nvPr>
        </p:nvSpPr>
        <p:spPr/>
        <p:txBody>
          <a:bodyPr/>
          <a:p>
            <a:r>
              <a:rPr lang="en-US" altLang="zh-CN"/>
              <a:t>TEC-8</a:t>
            </a:r>
            <a:r>
              <a:rPr lang="zh-CN" altLang="en-US"/>
              <a:t>模型机微程序流程</a:t>
            </a:r>
            <a:r>
              <a:rPr lang="zh-CN" altLang="en-US"/>
              <a:t>图</a:t>
            </a: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188085" y="1052830"/>
            <a:ext cx="6176645" cy="5462270"/>
          </a:xfrm>
          <a:prstGeom prst="rect">
            <a:avLst/>
          </a:prstGeom>
        </p:spPr>
      </p:pic>
      <p:sp>
        <p:nvSpPr>
          <p:cNvPr id="5" name="标题 4"/>
          <p:cNvSpPr>
            <a:spLocks noGrp="1"/>
          </p:cNvSpPr>
          <p:nvPr>
            <p:ph type="title"/>
          </p:nvPr>
        </p:nvSpPr>
        <p:spPr/>
        <p:txBody>
          <a:bodyPr/>
          <a:p>
            <a:r>
              <a:rPr lang="en-US" altLang="zh-CN"/>
              <a:t>TEC-8</a:t>
            </a:r>
            <a:r>
              <a:rPr lang="zh-CN" altLang="en-US"/>
              <a:t>模型机微程序控制器</a:t>
            </a:r>
            <a:r>
              <a:rPr lang="zh-CN" altLang="en-US"/>
              <a:t>电路</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683895" y="2121535"/>
            <a:ext cx="7669530" cy="1767840"/>
          </a:xfrm>
          <a:prstGeom prst="rect">
            <a:avLst/>
          </a:prstGeom>
        </p:spPr>
      </p:pic>
      <p:pic>
        <p:nvPicPr>
          <p:cNvPr id="5" name="图片 4"/>
          <p:cNvPicPr>
            <a:picLocks noChangeAspect="1"/>
          </p:cNvPicPr>
          <p:nvPr/>
        </p:nvPicPr>
        <p:blipFill>
          <a:blip r:embed="rId2"/>
          <a:stretch>
            <a:fillRect/>
          </a:stretch>
        </p:blipFill>
        <p:spPr>
          <a:xfrm>
            <a:off x="1764030" y="4869180"/>
            <a:ext cx="4854575" cy="1590040"/>
          </a:xfrm>
          <a:prstGeom prst="rect">
            <a:avLst/>
          </a:prstGeom>
        </p:spPr>
      </p:pic>
      <p:sp>
        <p:nvSpPr>
          <p:cNvPr id="6" name="标题 5"/>
          <p:cNvSpPr>
            <a:spLocks noGrp="1"/>
          </p:cNvSpPr>
          <p:nvPr>
            <p:ph type="title"/>
          </p:nvPr>
        </p:nvSpPr>
        <p:spPr/>
        <p:txBody>
          <a:bodyPr/>
          <a:p>
            <a:r>
              <a:rPr lang="en-US" altLang="zh-CN"/>
              <a:t>TEC-8</a:t>
            </a:r>
            <a:r>
              <a:rPr lang="zh-CN" altLang="en-US"/>
              <a:t>模型机微地址转移</a:t>
            </a:r>
            <a:r>
              <a:rPr lang="zh-CN" altLang="en-US"/>
              <a:t>逻辑</a:t>
            </a:r>
            <a:endParaRPr lang="zh-CN" altLang="en-US"/>
          </a:p>
        </p:txBody>
      </p:sp>
      <p:sp>
        <p:nvSpPr>
          <p:cNvPr id="88066" name="内容占位符 2"/>
          <p:cNvSpPr>
            <a:spLocks noGrp="1"/>
          </p:cNvSpPr>
          <p:nvPr>
            <p:ph idx="1"/>
          </p:nvPr>
        </p:nvSpPr>
        <p:spPr>
          <a:xfrm>
            <a:off x="395605" y="1165860"/>
            <a:ext cx="8442325" cy="655955"/>
          </a:xfrm>
          <a:noFill/>
          <a:ln>
            <a:noFill/>
          </a:ln>
        </p:spPr>
        <p:txBody>
          <a:bodyPr anchor="t"/>
          <a:p>
            <a:r>
              <a:rPr lang="zh-CN" altLang="en-US" sz="2400" dirty="0">
                <a:latin typeface="Times New Roman" panose="02020603050405020304" pitchFamily="18" charset="0"/>
              </a:rPr>
              <a:t>可能的分支转移点共有5 处，分别用判别位 P0～P4 指示，转移逻辑如下：</a:t>
            </a:r>
            <a:endParaRPr lang="en-US" altLang="zh-CN" sz="2400" dirty="0">
              <a:latin typeface="Times New Roman" panose="02020603050405020304" pitchFamily="18" charset="0"/>
            </a:endParaRPr>
          </a:p>
          <a:p>
            <a:endParaRPr lang="en-US" altLang="zh-CN" sz="2400" dirty="0">
              <a:latin typeface="Times New Roman" panose="02020603050405020304" pitchFamily="18" charset="0"/>
              <a:ea typeface="Times New Roman" panose="02020603050405020304" pitchFamily="18" charset="0"/>
            </a:endParaRPr>
          </a:p>
        </p:txBody>
      </p:sp>
      <p:sp>
        <p:nvSpPr>
          <p:cNvPr id="8" name="内容占位符 2"/>
          <p:cNvSpPr>
            <a:spLocks noGrp="1"/>
          </p:cNvSpPr>
          <p:nvPr/>
        </p:nvSpPr>
        <p:spPr>
          <a:xfrm>
            <a:off x="395605" y="4021455"/>
            <a:ext cx="8442325" cy="655955"/>
          </a:xfrm>
          <a:prstGeom prst="rect">
            <a:avLst/>
          </a:prstGeom>
          <a:noFill/>
          <a:ln>
            <a:noFill/>
          </a:ln>
        </p:spPr>
        <p:txBody>
          <a:bodyPr anchor="t"/>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zh-CN" altLang="en-US" sz="2400" dirty="0">
                <a:latin typeface="Times New Roman" panose="02020603050405020304" pitchFamily="18" charset="0"/>
              </a:rPr>
              <a:t>根据后继微地址 NµA5～NµA0、判别位 P1 和指令操作码实现微程序分支：</a:t>
            </a:r>
            <a:endParaRPr lang="en-US" altLang="zh-CN" sz="24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标题 1"/>
          <p:cNvSpPr>
            <a:spLocks noGrp="1"/>
          </p:cNvSpPr>
          <p:nvPr>
            <p:ph type="title"/>
          </p:nvPr>
        </p:nvSpPr>
        <p:spPr>
          <a:noFill/>
          <a:ln>
            <a:noFill/>
          </a:ln>
        </p:spPr>
        <p:txBody>
          <a:bodyPr anchor="t"/>
          <a:p>
            <a:r>
              <a:rPr lang="en-US" altLang="zh-CN" dirty="0">
                <a:latin typeface="Times New Roman" panose="02020603050405020304" pitchFamily="18" charset="0"/>
              </a:rPr>
              <a:t>6.6 </a:t>
            </a:r>
            <a:r>
              <a:rPr lang="zh-CN" altLang="en-US" dirty="0">
                <a:latin typeface="Times New Roman" panose="02020603050405020304" pitchFamily="18" charset="0"/>
              </a:rPr>
              <a:t>流水线技术</a:t>
            </a:r>
            <a:endParaRPr lang="zh-CN" altLang="en-US" dirty="0">
              <a:latin typeface="Times New Roman" panose="02020603050405020304" pitchFamily="18" charset="0"/>
              <a:ea typeface="Times New Roman" panose="02020603050405020304" pitchFamily="18" charset="0"/>
            </a:endParaRPr>
          </a:p>
        </p:txBody>
      </p:sp>
      <p:sp>
        <p:nvSpPr>
          <p:cNvPr id="88066" name="内容占位符 2"/>
          <p:cNvSpPr>
            <a:spLocks noGrp="1"/>
          </p:cNvSpPr>
          <p:nvPr>
            <p:ph idx="1"/>
          </p:nvPr>
        </p:nvSpPr>
        <p:spPr>
          <a:noFill/>
          <a:ln>
            <a:noFill/>
          </a:ln>
        </p:spPr>
        <p:txBody>
          <a:bodyPr anchor="t"/>
          <a:p>
            <a:r>
              <a:rPr lang="zh-CN" altLang="en-US" dirty="0">
                <a:latin typeface="Times New Roman" panose="02020603050405020304" pitchFamily="18" charset="0"/>
              </a:rPr>
              <a:t>指令执行的顺序控制方式：</a:t>
            </a:r>
            <a:endParaRPr lang="en-US" altLang="zh-CN"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各条机器指令之间顺序串行执行。</a:t>
            </a:r>
            <a:endParaRPr lang="en-US" altLang="zh-CN" sz="2400" dirty="0">
              <a:latin typeface="Times New Roman" panose="02020603050405020304" pitchFamily="18" charset="0"/>
            </a:endParaRPr>
          </a:p>
          <a:p>
            <a:pPr lvl="1">
              <a:spcBef>
                <a:spcPts val="1200"/>
              </a:spcBef>
            </a:pPr>
            <a:r>
              <a:rPr lang="zh-CN" altLang="en-US" sz="2400" dirty="0">
                <a:latin typeface="Times New Roman" panose="02020603050405020304" pitchFamily="18" charset="0"/>
              </a:rPr>
              <a:t>控制简单、速度慢，机器各部件利用率低。</a:t>
            </a:r>
            <a:endParaRPr lang="en-US" altLang="zh-CN" dirty="0">
              <a:latin typeface="Times New Roman" panose="02020603050405020304" pitchFamily="18" charset="0"/>
            </a:endParaRPr>
          </a:p>
          <a:p>
            <a:pPr>
              <a:spcBef>
                <a:spcPts val="1800"/>
              </a:spcBef>
            </a:pPr>
            <a:r>
              <a:rPr lang="zh-CN" altLang="en-US" dirty="0">
                <a:latin typeface="Times New Roman" panose="02020603050405020304" pitchFamily="18" charset="0"/>
              </a:rPr>
              <a:t>计算机中常采用非简单顺序的其他控制方式：</a:t>
            </a:r>
            <a:endParaRPr lang="en-US" altLang="zh-CN" dirty="0">
              <a:latin typeface="Times New Roman" panose="02020603050405020304" pitchFamily="18" charset="0"/>
            </a:endParaRPr>
          </a:p>
          <a:p>
            <a:pPr lvl="1">
              <a:spcBef>
                <a:spcPts val="1200"/>
              </a:spcBef>
            </a:pPr>
            <a:r>
              <a:rPr lang="zh-CN" altLang="en-US" sz="2400" dirty="0">
                <a:solidFill>
                  <a:srgbClr val="FF0000"/>
                </a:solidFill>
                <a:latin typeface="Times New Roman" panose="02020603050405020304" pitchFamily="18" charset="0"/>
              </a:rPr>
              <a:t>重叠方式；</a:t>
            </a:r>
            <a:endParaRPr lang="en-US" altLang="zh-CN" sz="2400" dirty="0">
              <a:solidFill>
                <a:srgbClr val="FF0000"/>
              </a:solidFill>
              <a:latin typeface="Times New Roman" panose="02020603050405020304" pitchFamily="18" charset="0"/>
            </a:endParaRPr>
          </a:p>
          <a:p>
            <a:pPr lvl="1">
              <a:spcBef>
                <a:spcPts val="1200"/>
              </a:spcBef>
            </a:pPr>
            <a:r>
              <a:rPr lang="zh-CN" altLang="en-US" sz="2400" dirty="0">
                <a:solidFill>
                  <a:srgbClr val="FF0000"/>
                </a:solidFill>
                <a:latin typeface="Times New Roman" panose="02020603050405020304" pitchFamily="18" charset="0"/>
              </a:rPr>
              <a:t>先行控制方式；</a:t>
            </a:r>
            <a:endParaRPr lang="en-US" altLang="zh-CN" sz="2400" dirty="0">
              <a:solidFill>
                <a:srgbClr val="FF0000"/>
              </a:solidFill>
              <a:latin typeface="Times New Roman" panose="02020603050405020304" pitchFamily="18" charset="0"/>
            </a:endParaRPr>
          </a:p>
          <a:p>
            <a:pPr lvl="1">
              <a:spcBef>
                <a:spcPts val="1200"/>
              </a:spcBef>
            </a:pPr>
            <a:r>
              <a:rPr lang="zh-CN" altLang="en-US" sz="2400" dirty="0">
                <a:solidFill>
                  <a:srgbClr val="FF0000"/>
                </a:solidFill>
                <a:latin typeface="Times New Roman" panose="02020603050405020304" pitchFamily="18" charset="0"/>
              </a:rPr>
              <a:t>流水线控制</a:t>
            </a:r>
            <a:r>
              <a:rPr lang="zh-CN" altLang="en-US" sz="2400" dirty="0">
                <a:latin typeface="Times New Roman" panose="02020603050405020304" pitchFamily="18" charset="0"/>
              </a:rPr>
              <a:t>。</a:t>
            </a:r>
            <a:endParaRPr lang="zh-CN" altLang="en-US" dirty="0">
              <a:latin typeface="Times New Roman" panose="02020603050405020304" pitchFamily="18" charset="0"/>
            </a:endParaRPr>
          </a:p>
          <a:p>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标题 1"/>
          <p:cNvSpPr>
            <a:spLocks noGrp="1"/>
          </p:cNvSpPr>
          <p:nvPr>
            <p:ph type="title"/>
          </p:nvPr>
        </p:nvSpPr>
        <p:spPr>
          <a:noFill/>
          <a:ln>
            <a:noFill/>
          </a:ln>
        </p:spPr>
        <p:txBody>
          <a:bodyPr anchor="t"/>
          <a:p>
            <a:pPr eaLnBrk="1" hangingPunct="1"/>
            <a:r>
              <a:rPr lang="en-US" altLang="zh-CN" dirty="0">
                <a:latin typeface="Times New Roman" panose="02020603050405020304" pitchFamily="18" charset="0"/>
              </a:rPr>
              <a:t>2.</a:t>
            </a:r>
            <a:r>
              <a:rPr lang="zh-CN" altLang="en-US" dirty="0">
                <a:latin typeface="Times New Roman" panose="02020603050405020304" pitchFamily="18" charset="0"/>
              </a:rPr>
              <a:t>专用寄存器（续）</a:t>
            </a:r>
            <a:endParaRPr lang="zh-CN" altLang="en-US" dirty="0">
              <a:latin typeface="Times New Roman" panose="02020603050405020304" pitchFamily="18" charset="0"/>
              <a:ea typeface="Times New Roman" panose="02020603050405020304" pitchFamily="18" charset="0"/>
            </a:endParaRPr>
          </a:p>
        </p:txBody>
      </p:sp>
      <p:sp>
        <p:nvSpPr>
          <p:cNvPr id="21506" name="内容占位符 2"/>
          <p:cNvSpPr>
            <a:spLocks noGrp="1"/>
          </p:cNvSpPr>
          <p:nvPr>
            <p:ph idx="1"/>
          </p:nvPr>
        </p:nvSpPr>
        <p:spPr>
          <a:xfrm>
            <a:off x="457200" y="1296988"/>
            <a:ext cx="8229600" cy="5080000"/>
          </a:xfrm>
          <a:noFill/>
          <a:ln>
            <a:noFill/>
          </a:ln>
        </p:spPr>
        <p:txBody>
          <a:bodyPr anchor="t"/>
          <a:p>
            <a:pPr eaLnBrk="1" hangingPunct="1"/>
            <a:r>
              <a:rPr lang="zh-CN" altLang="en-US" dirty="0">
                <a:latin typeface="Times New Roman" panose="02020603050405020304" pitchFamily="18" charset="0"/>
              </a:rPr>
              <a:t>⑸ 状态标志寄存器（</a:t>
            </a:r>
            <a:r>
              <a:rPr lang="en-US" altLang="zh-CN" dirty="0">
                <a:latin typeface="Times New Roman" panose="02020603050405020304" pitchFamily="18" charset="0"/>
              </a:rPr>
              <a:t>PSWR</a:t>
            </a:r>
            <a:r>
              <a:rPr lang="zh-CN" altLang="en-US" dirty="0">
                <a:latin typeface="Times New Roman" panose="02020603050405020304" pitchFamily="18" charset="0"/>
              </a:rPr>
              <a:t>）</a:t>
            </a:r>
            <a:endParaRPr lang="zh-CN" altLang="en-US" dirty="0">
              <a:latin typeface="Times New Roman" panose="02020603050405020304" pitchFamily="18" charset="0"/>
            </a:endParaRPr>
          </a:p>
          <a:p>
            <a:pPr lvl="1" eaLnBrk="1" hangingPunct="1">
              <a:spcBef>
                <a:spcPts val="1800"/>
              </a:spcBef>
            </a:pPr>
            <a:r>
              <a:rPr lang="zh-CN" altLang="en-US" dirty="0">
                <a:latin typeface="Times New Roman" panose="02020603050405020304" pitchFamily="18" charset="0"/>
              </a:rPr>
              <a:t>存放程序状态字（</a:t>
            </a:r>
            <a:r>
              <a:rPr lang="en-US" altLang="zh-CN" dirty="0">
                <a:latin typeface="Times New Roman" panose="02020603050405020304" pitchFamily="18" charset="0"/>
              </a:rPr>
              <a:t>PSW</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2" eaLnBrk="1" hangingPunct="1">
              <a:spcBef>
                <a:spcPts val="600"/>
              </a:spcBef>
            </a:pPr>
            <a:r>
              <a:rPr lang="zh-CN" altLang="en-US" dirty="0">
                <a:solidFill>
                  <a:srgbClr val="FF0000"/>
                </a:solidFill>
                <a:latin typeface="Times New Roman" panose="02020603050405020304" pitchFamily="18" charset="0"/>
              </a:rPr>
              <a:t>表征程序和机器运行状态</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2" eaLnBrk="1" hangingPunct="1">
              <a:spcBef>
                <a:spcPts val="600"/>
              </a:spcBef>
            </a:pPr>
            <a:r>
              <a:rPr lang="zh-CN" altLang="en-US" dirty="0">
                <a:latin typeface="Times New Roman" panose="02020603050405020304" pitchFamily="18" charset="0"/>
              </a:rPr>
              <a:t>是参与控制程序执行的重要依据之一；</a:t>
            </a:r>
            <a:endParaRPr lang="en-US" altLang="zh-CN" dirty="0">
              <a:latin typeface="Times New Roman" panose="02020603050405020304" pitchFamily="18" charset="0"/>
            </a:endParaRPr>
          </a:p>
          <a:p>
            <a:pPr lvl="1" eaLnBrk="1" hangingPunct="1">
              <a:spcBef>
                <a:spcPts val="1800"/>
              </a:spcBef>
            </a:pPr>
            <a:r>
              <a:rPr lang="en-US" altLang="zh-CN" dirty="0">
                <a:latin typeface="Times New Roman" panose="02020603050405020304" pitchFamily="18" charset="0"/>
              </a:rPr>
              <a:t>PSW</a:t>
            </a:r>
            <a:r>
              <a:rPr lang="zh-CN" altLang="en-US" dirty="0">
                <a:latin typeface="Times New Roman" panose="02020603050405020304" pitchFamily="18" charset="0"/>
              </a:rPr>
              <a:t>主要包括两部分内容：</a:t>
            </a:r>
            <a:endParaRPr lang="en-US" altLang="zh-CN" dirty="0">
              <a:latin typeface="Times New Roman" panose="02020603050405020304" pitchFamily="18" charset="0"/>
            </a:endParaRPr>
          </a:p>
          <a:p>
            <a:pPr lvl="2" eaLnBrk="1" hangingPunct="1">
              <a:spcBef>
                <a:spcPts val="600"/>
              </a:spcBef>
            </a:pPr>
            <a:r>
              <a:rPr lang="zh-CN" altLang="en-US" dirty="0">
                <a:solidFill>
                  <a:srgbClr val="FF0000"/>
                </a:solidFill>
                <a:latin typeface="Times New Roman" panose="02020603050405020304" pitchFamily="18" charset="0"/>
              </a:rPr>
              <a:t>状态标志</a:t>
            </a:r>
            <a:r>
              <a:rPr lang="zh-CN" altLang="en-US" dirty="0">
                <a:latin typeface="Times New Roman" panose="02020603050405020304" pitchFamily="18" charset="0"/>
              </a:rPr>
              <a:t>：</a:t>
            </a:r>
            <a:endParaRPr lang="zh-CN" altLang="en-US" dirty="0">
              <a:latin typeface="Times New Roman" panose="02020603050405020304" pitchFamily="18" charset="0"/>
            </a:endParaRPr>
          </a:p>
          <a:p>
            <a:pPr lvl="3" eaLnBrk="1" hangingPunct="1">
              <a:spcBef>
                <a:spcPts val="600"/>
              </a:spcBef>
            </a:pPr>
            <a:r>
              <a:rPr lang="zh-CN" altLang="en-US" dirty="0">
                <a:latin typeface="Times New Roman" panose="02020603050405020304" pitchFamily="18" charset="0"/>
              </a:rPr>
              <a:t>如进位标志（</a:t>
            </a:r>
            <a:r>
              <a:rPr lang="en-US" altLang="zh-CN" dirty="0">
                <a:latin typeface="Times New Roman" panose="02020603050405020304" pitchFamily="18" charset="0"/>
              </a:rPr>
              <a:t>C</a:t>
            </a:r>
            <a:r>
              <a:rPr lang="zh-CN" altLang="en-US" dirty="0">
                <a:latin typeface="Times New Roman" panose="02020603050405020304" pitchFamily="18" charset="0"/>
              </a:rPr>
              <a:t>）、结果为零标志（</a:t>
            </a:r>
            <a:r>
              <a:rPr lang="en-US" altLang="zh-CN" dirty="0">
                <a:latin typeface="Times New Roman" panose="02020603050405020304" pitchFamily="18" charset="0"/>
              </a:rPr>
              <a:t>Z</a:t>
            </a:r>
            <a:r>
              <a:rPr lang="zh-CN" altLang="en-US" dirty="0">
                <a:latin typeface="Times New Roman" panose="02020603050405020304" pitchFamily="18" charset="0"/>
              </a:rPr>
              <a:t>）等；</a:t>
            </a:r>
            <a:endParaRPr lang="zh-CN" altLang="en-US" dirty="0">
              <a:latin typeface="Times New Roman" panose="02020603050405020304" pitchFamily="18" charset="0"/>
            </a:endParaRPr>
          </a:p>
          <a:p>
            <a:pPr lvl="3" eaLnBrk="1" hangingPunct="1">
              <a:spcBef>
                <a:spcPts val="600"/>
              </a:spcBef>
            </a:pPr>
            <a:r>
              <a:rPr lang="zh-CN" altLang="en-US" dirty="0">
                <a:latin typeface="Times New Roman" panose="02020603050405020304" pitchFamily="18" charset="0"/>
              </a:rPr>
              <a:t>大多数指令的执行将会影响到这些标志位；</a:t>
            </a:r>
            <a:endParaRPr lang="en-US" altLang="zh-CN" dirty="0">
              <a:latin typeface="Times New Roman" panose="02020603050405020304" pitchFamily="18" charset="0"/>
            </a:endParaRPr>
          </a:p>
          <a:p>
            <a:pPr lvl="2" eaLnBrk="1" hangingPunct="1">
              <a:spcBef>
                <a:spcPts val="600"/>
              </a:spcBef>
            </a:pPr>
            <a:r>
              <a:rPr lang="zh-CN" altLang="en-US" dirty="0">
                <a:solidFill>
                  <a:srgbClr val="FF0000"/>
                </a:solidFill>
                <a:latin typeface="Times New Roman" panose="02020603050405020304" pitchFamily="18" charset="0"/>
              </a:rPr>
              <a:t>控制标志</a:t>
            </a:r>
            <a:r>
              <a:rPr lang="zh-CN" altLang="en-US" dirty="0">
                <a:latin typeface="Times New Roman" panose="02020603050405020304" pitchFamily="18" charset="0"/>
              </a:rPr>
              <a:t>：如中断标志、陷阱标志等。</a:t>
            </a:r>
            <a:endParaRPr lang="en-US" altLang="zh-CN" dirty="0">
              <a:latin typeface="Times New Roman" panose="02020603050405020304" pitchFamily="18" charset="0"/>
            </a:endParaRPr>
          </a:p>
          <a:p>
            <a:pPr lvl="1" eaLnBrk="1" hangingPunct="1">
              <a:spcBef>
                <a:spcPts val="1800"/>
              </a:spcBef>
            </a:pPr>
            <a:r>
              <a:rPr lang="en-US" altLang="zh-CN" dirty="0">
                <a:latin typeface="Times New Roman" panose="02020603050405020304" pitchFamily="18" charset="0"/>
              </a:rPr>
              <a:t>PSWR</a:t>
            </a:r>
            <a:r>
              <a:rPr lang="zh-CN" altLang="en-US" dirty="0">
                <a:latin typeface="Times New Roman" panose="02020603050405020304" pitchFamily="18" charset="0"/>
              </a:rPr>
              <a:t>的位数往往等于机器字长。</a:t>
            </a:r>
            <a:endParaRPr lang="zh-CN" altLang="en-US" dirty="0">
              <a:latin typeface="Times New Roman" panose="02020603050405020304" pitchFamily="18" charset="0"/>
            </a:endParaRPr>
          </a:p>
          <a:p>
            <a:pPr eaLnBrk="1" hangingPunct="1"/>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标题 1"/>
          <p:cNvSpPr>
            <a:spLocks noGrp="1"/>
          </p:cNvSpPr>
          <p:nvPr>
            <p:ph type="title"/>
          </p:nvPr>
        </p:nvSpPr>
        <p:spPr>
          <a:noFill/>
          <a:ln>
            <a:noFill/>
          </a:ln>
        </p:spPr>
        <p:txBody>
          <a:bodyPr anchor="t"/>
          <a:p>
            <a:r>
              <a:rPr lang="en-US" altLang="zh-CN" dirty="0">
                <a:latin typeface="Times New Roman" panose="02020603050405020304" pitchFamily="18" charset="0"/>
              </a:rPr>
              <a:t>6.6.1 </a:t>
            </a:r>
            <a:r>
              <a:rPr lang="zh-CN" altLang="en-US" dirty="0">
                <a:latin typeface="Times New Roman" panose="02020603050405020304" pitchFamily="18" charset="0"/>
              </a:rPr>
              <a:t>重叠控制</a:t>
            </a:r>
            <a:endParaRPr lang="zh-CN" altLang="en-US" dirty="0">
              <a:latin typeface="Times New Roman" panose="02020603050405020304" pitchFamily="18" charset="0"/>
              <a:ea typeface="Times New Roman" panose="02020603050405020304" pitchFamily="18" charset="0"/>
            </a:endParaRPr>
          </a:p>
        </p:txBody>
      </p:sp>
      <p:sp>
        <p:nvSpPr>
          <p:cNvPr id="3" name="内容占位符 2"/>
          <p:cNvSpPr>
            <a:spLocks noGrp="1"/>
          </p:cNvSpPr>
          <p:nvPr>
            <p:ph idx="1"/>
          </p:nvPr>
        </p:nvSpPr>
        <p:spPr>
          <a:xfrm>
            <a:off x="457200" y="1417638"/>
            <a:ext cx="8229600" cy="5106988"/>
          </a:xfrm>
        </p:spPr>
        <p:txBody>
          <a:body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r>
              <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一条指令的执行过程可以分为</a:t>
            </a:r>
            <a:r>
              <a:rPr kumimoji="0" lang="en-US" altLang="zh-CN"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3</a:t>
            </a:r>
            <a:r>
              <a:rPr kumimoji="0" lang="zh-CN" altLang="en-US"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个阶段：</a:t>
            </a:r>
            <a:endParaRPr kumimoji="0" lang="en-US" altLang="zh-CN" sz="2800" b="1" i="0" u="none" strike="noStrike" kern="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ts val="1800"/>
              </a:spcBef>
              <a:spcAft>
                <a:spcPct val="0"/>
              </a:spcAft>
              <a:buClr>
                <a:schemeClr val="accent1"/>
              </a:buClr>
              <a:buSzTx/>
              <a:buFont typeface="Wingdings" panose="05000000000000000000" pitchFamily="2" charset="2"/>
              <a:buChar char="§"/>
              <a:defRPr/>
            </a:pPr>
            <a:r>
              <a:rPr kumimoji="0" lang="zh-CN" alt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取指、分析、执行，假定每段执行时间为</a:t>
            </a:r>
            <a:r>
              <a:rPr kumimoji="0" lang="en-US" altLang="zh-CN"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a:t>
            </a:r>
            <a:r>
              <a:rPr kumimoji="0" lang="zh-CN" alt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endParaRPr kumimoji="0" lang="en-US" altLang="zh-CN"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1143000" marR="0" lvl="2" indent="-228600" algn="l" defTabSz="914400" rtl="0" eaLnBrk="0" fontAlgn="base" latinLnBrk="0" hangingPunct="0">
              <a:lnSpc>
                <a:spcPct val="100000"/>
              </a:lnSpc>
              <a:spcBef>
                <a:spcPts val="1200"/>
              </a:spcBef>
              <a:spcAft>
                <a:spcPct val="0"/>
              </a:spcAft>
              <a:buClr>
                <a:schemeClr val="tx1"/>
              </a:buClr>
              <a:buSzTx/>
              <a:buFontTx/>
              <a:buChar char="•"/>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顺序方式：执行</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条指令所需的时间为</a:t>
            </a:r>
            <a:endPar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857250" marR="0" lvl="2" indent="0" algn="l" defTabSz="914400" rtl="0" eaLnBrk="0" fontAlgn="base" latinLnBrk="0" hangingPunct="0">
              <a:lnSpc>
                <a:spcPct val="100000"/>
              </a:lnSpc>
              <a:spcBef>
                <a:spcPts val="600"/>
              </a:spcBef>
              <a:spcAft>
                <a:spcPct val="0"/>
              </a:spcAft>
              <a:buClr>
                <a:schemeClr val="tx1"/>
              </a:buClr>
              <a:buSzTx/>
              <a:buFontTx/>
              <a:buNone/>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T=3nt</a:t>
            </a: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1143000" marR="0" lvl="2" indent="-228600" algn="l" defTabSz="914400" rtl="0" eaLnBrk="0" fontAlgn="base" latinLnBrk="0" hangingPunct="0">
              <a:lnSpc>
                <a:spcPct val="100000"/>
              </a:lnSpc>
              <a:spcBef>
                <a:spcPts val="1200"/>
              </a:spcBef>
              <a:spcAft>
                <a:spcPct val="0"/>
              </a:spcAft>
              <a:buClr>
                <a:schemeClr val="tx1"/>
              </a:buClr>
              <a:buSzTx/>
              <a:buFontTx/>
              <a:buChar char="•"/>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一次重叠：“取指</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K+1”</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和“执行</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K”</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时间上的重叠：</a:t>
            </a:r>
            <a:endPar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857250" marR="0" lvl="2" indent="0" algn="l" defTabSz="914400" rtl="0" eaLnBrk="0" fontAlgn="base" latinLnBrk="0" hangingPunct="0">
              <a:lnSpc>
                <a:spcPct val="100000"/>
              </a:lnSpc>
              <a:spcBef>
                <a:spcPts val="600"/>
              </a:spcBef>
              <a:spcAft>
                <a:spcPct val="0"/>
              </a:spcAft>
              <a:buClr>
                <a:schemeClr val="tx1"/>
              </a:buClr>
              <a:buSzTx/>
              <a:buFontTx/>
              <a:buNone/>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T=3t+(n-1) 2t =(2n+1)t</a:t>
            </a: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1143000" marR="0" lvl="2" indent="-228600" algn="l" defTabSz="914400" rtl="0" eaLnBrk="0" fontAlgn="base" latinLnBrk="0" hangingPunct="0">
              <a:lnSpc>
                <a:spcPct val="100000"/>
              </a:lnSpc>
              <a:spcBef>
                <a:spcPts val="1200"/>
              </a:spcBef>
              <a:spcAft>
                <a:spcPct val="0"/>
              </a:spcAft>
              <a:buClr>
                <a:schemeClr val="tx1"/>
              </a:buClr>
              <a:buSzTx/>
              <a:buFontTx/>
              <a:buChar char="•"/>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二次重叠：“取指</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K+2”</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、“分析</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K+1”</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和“执行</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K”</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重叠，所需执行时间为：</a:t>
            </a:r>
            <a:endPar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857250" marR="0" lvl="2" indent="0" algn="l" defTabSz="914400" rtl="0" eaLnBrk="0" fontAlgn="base" latinLnBrk="0" hangingPunct="0">
              <a:lnSpc>
                <a:spcPct val="100000"/>
              </a:lnSpc>
              <a:spcBef>
                <a:spcPts val="600"/>
              </a:spcBef>
              <a:spcAft>
                <a:spcPct val="0"/>
              </a:spcAft>
              <a:buClr>
                <a:schemeClr val="tx1"/>
              </a:buClr>
              <a:buSzTx/>
              <a:buFontTx/>
              <a:buNone/>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T=3t+(n-1)t=(2+n)t</a:t>
            </a: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endParaRPr kumimoji="0" lang="zh-CN" alt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4500245" y="3053080"/>
            <a:ext cx="3244850" cy="457200"/>
          </a:xfrm>
          <a:prstGeom prst="rect">
            <a:avLst/>
          </a:prstGeom>
        </p:spPr>
      </p:pic>
      <p:pic>
        <p:nvPicPr>
          <p:cNvPr id="4" name="图片 3"/>
          <p:cNvPicPr>
            <a:picLocks noChangeAspect="1"/>
          </p:cNvPicPr>
          <p:nvPr/>
        </p:nvPicPr>
        <p:blipFill>
          <a:blip r:embed="rId2"/>
          <a:stretch>
            <a:fillRect/>
          </a:stretch>
        </p:blipFill>
        <p:spPr>
          <a:xfrm>
            <a:off x="5508625" y="4077335"/>
            <a:ext cx="2743200" cy="482600"/>
          </a:xfrm>
          <a:prstGeom prst="rect">
            <a:avLst/>
          </a:prstGeom>
        </p:spPr>
      </p:pic>
      <p:pic>
        <p:nvPicPr>
          <p:cNvPr id="5" name="图片 4"/>
          <p:cNvPicPr>
            <a:picLocks noChangeAspect="1"/>
          </p:cNvPicPr>
          <p:nvPr/>
        </p:nvPicPr>
        <p:blipFill>
          <a:blip r:embed="rId3"/>
          <a:stretch>
            <a:fillRect/>
          </a:stretch>
        </p:blipFill>
        <p:spPr>
          <a:xfrm>
            <a:off x="5508625" y="5157470"/>
            <a:ext cx="2825750" cy="70485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标题 1"/>
          <p:cNvSpPr>
            <a:spLocks noGrp="1"/>
          </p:cNvSpPr>
          <p:nvPr>
            <p:ph type="title"/>
          </p:nvPr>
        </p:nvSpPr>
        <p:spPr>
          <a:noFill/>
          <a:ln>
            <a:noFill/>
          </a:ln>
        </p:spPr>
        <p:txBody>
          <a:bodyPr anchor="t"/>
          <a:p>
            <a:r>
              <a:rPr lang="zh-CN" altLang="en-US" dirty="0">
                <a:latin typeface="Times New Roman" panose="02020603050405020304" pitchFamily="18" charset="0"/>
              </a:rPr>
              <a:t>重叠控制方式</a:t>
            </a:r>
            <a:endParaRPr lang="zh-CN" altLang="en-US" dirty="0">
              <a:latin typeface="Times New Roman" panose="02020603050405020304" pitchFamily="18" charset="0"/>
              <a:ea typeface="Times New Roman" panose="02020603050405020304" pitchFamily="18" charset="0"/>
            </a:endParaRPr>
          </a:p>
        </p:txBody>
      </p:sp>
      <p:graphicFrame>
        <p:nvGraphicFramePr>
          <p:cNvPr id="90114" name="Object 5"/>
          <p:cNvGraphicFramePr>
            <a:graphicFrameLocks noChangeAspect="1"/>
          </p:cNvGraphicFramePr>
          <p:nvPr/>
        </p:nvGraphicFramePr>
        <p:xfrm>
          <a:off x="1600200" y="1260475"/>
          <a:ext cx="5867400" cy="4281488"/>
        </p:xfrm>
        <a:graphic>
          <a:graphicData uri="http://schemas.openxmlformats.org/presentationml/2006/ole">
            <mc:AlternateContent xmlns:mc="http://schemas.openxmlformats.org/markup-compatibility/2006">
              <mc:Choice xmlns:v="urn:schemas-microsoft-com:vml" Requires="v">
                <p:oleObj spid="_x0000_s3082" name="" r:id="rId1" imgW="3190240" imgH="2326640" progId="Visio.Drawing.6">
                  <p:embed/>
                </p:oleObj>
              </mc:Choice>
              <mc:Fallback>
                <p:oleObj name="" r:id="rId1" imgW="3190240" imgH="2326640" progId="Visio.Drawing.6">
                  <p:embed/>
                  <p:pic>
                    <p:nvPicPr>
                      <p:cNvPr id="0" name="图片 3081"/>
                      <p:cNvPicPr/>
                      <p:nvPr/>
                    </p:nvPicPr>
                    <p:blipFill>
                      <a:blip r:embed="rId2"/>
                      <a:stretch>
                        <a:fillRect/>
                      </a:stretch>
                    </p:blipFill>
                    <p:spPr>
                      <a:xfrm>
                        <a:off x="1600200" y="1260475"/>
                        <a:ext cx="5867400" cy="4281488"/>
                      </a:xfrm>
                      <a:prstGeom prst="rect">
                        <a:avLst/>
                      </a:prstGeom>
                      <a:noFill/>
                      <a:ln w="38100">
                        <a:noFill/>
                        <a:miter/>
                      </a:ln>
                    </p:spPr>
                  </p:pic>
                </p:oleObj>
              </mc:Fallback>
            </mc:AlternateContent>
          </a:graphicData>
        </a:graphic>
      </p:graphicFrame>
      <p:sp>
        <p:nvSpPr>
          <p:cNvPr id="90115" name="Rectangle 3"/>
          <p:cNvSpPr>
            <a:spLocks noGrp="1"/>
          </p:cNvSpPr>
          <p:nvPr>
            <p:ph idx="1"/>
          </p:nvPr>
        </p:nvSpPr>
        <p:spPr>
          <a:xfrm>
            <a:off x="1835150" y="5715000"/>
            <a:ext cx="5632450" cy="533400"/>
          </a:xfrm>
          <a:noFill/>
          <a:ln>
            <a:noFill/>
          </a:ln>
        </p:spPr>
        <p:txBody>
          <a:bodyPr anchor="t"/>
          <a:p>
            <a:pPr algn="ctr" eaLnBrk="1" hangingPunct="1">
              <a:buFontTx/>
              <a:buNone/>
            </a:pPr>
            <a:r>
              <a:rPr lang="zh-CN" altLang="en-US" sz="2400" dirty="0">
                <a:latin typeface="Times New Roman" panose="02020603050405020304" pitchFamily="18" charset="0"/>
              </a:rPr>
              <a:t>图6-20 重叠控制方式</a:t>
            </a:r>
            <a:endParaRPr lang="zh-CN" altLang="en-US" sz="24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标题 1"/>
          <p:cNvSpPr>
            <a:spLocks noGrp="1"/>
          </p:cNvSpPr>
          <p:nvPr>
            <p:ph type="title"/>
          </p:nvPr>
        </p:nvSpPr>
        <p:spPr>
          <a:noFill/>
          <a:ln>
            <a:noFill/>
          </a:ln>
        </p:spPr>
        <p:txBody>
          <a:bodyPr anchor="t"/>
          <a:p>
            <a:r>
              <a:rPr lang="en-US" altLang="zh-CN" dirty="0">
                <a:latin typeface="Times New Roman" panose="02020603050405020304" pitchFamily="18" charset="0"/>
              </a:rPr>
              <a:t>6.6.2 </a:t>
            </a:r>
            <a:r>
              <a:rPr lang="zh-CN" altLang="en-US" dirty="0">
                <a:latin typeface="Times New Roman" panose="02020603050405020304" pitchFamily="18" charset="0"/>
              </a:rPr>
              <a:t>先行控制原理</a:t>
            </a:r>
            <a:endParaRPr lang="zh-CN" altLang="en-US" dirty="0">
              <a:latin typeface="Times New Roman" panose="02020603050405020304" pitchFamily="18" charset="0"/>
              <a:ea typeface="Times New Roman" panose="02020603050405020304" pitchFamily="18" charset="0"/>
            </a:endParaRPr>
          </a:p>
        </p:txBody>
      </p:sp>
      <p:sp>
        <p:nvSpPr>
          <p:cNvPr id="91138" name="内容占位符 2"/>
          <p:cNvSpPr>
            <a:spLocks noGrp="1"/>
          </p:cNvSpPr>
          <p:nvPr>
            <p:ph idx="1"/>
          </p:nvPr>
        </p:nvSpPr>
        <p:spPr>
          <a:xfrm>
            <a:off x="251460" y="1631315"/>
            <a:ext cx="2707005" cy="4273550"/>
          </a:xfrm>
          <a:noFill/>
          <a:ln>
            <a:noFill/>
          </a:ln>
        </p:spPr>
        <p:txBody>
          <a:bodyPr anchor="t"/>
          <a:p>
            <a:r>
              <a:rPr lang="zh-CN" altLang="en-US" sz="2400" dirty="0">
                <a:latin typeface="Times New Roman" panose="02020603050405020304" pitchFamily="18" charset="0"/>
              </a:rPr>
              <a:t>问题：</a:t>
            </a:r>
            <a:endParaRPr lang="en-US" altLang="zh-CN" sz="2400" dirty="0">
              <a:latin typeface="Times New Roman" panose="02020603050405020304" pitchFamily="18" charset="0"/>
            </a:endParaRPr>
          </a:p>
          <a:p>
            <a:pPr lvl="1">
              <a:spcBef>
                <a:spcPts val="1200"/>
              </a:spcBef>
            </a:pPr>
            <a:r>
              <a:rPr lang="zh-CN" altLang="en-US" sz="2000" dirty="0">
                <a:latin typeface="Times New Roman" panose="02020603050405020304" pitchFamily="18" charset="0"/>
              </a:rPr>
              <a:t>各段执行时间不等，导致执行不流畅</a:t>
            </a:r>
            <a:endParaRPr lang="en-US" altLang="zh-CN" sz="2000" dirty="0">
              <a:latin typeface="Times New Roman" panose="02020603050405020304" pitchFamily="18" charset="0"/>
            </a:endParaRPr>
          </a:p>
          <a:p>
            <a:pPr latinLnBrk="0">
              <a:spcBef>
                <a:spcPts val="3000"/>
              </a:spcBef>
            </a:pPr>
            <a:r>
              <a:rPr lang="zh-CN" altLang="en-US" sz="2400" dirty="0">
                <a:latin typeface="Times New Roman" panose="02020603050405020304" pitchFamily="18" charset="0"/>
              </a:rPr>
              <a:t>先行控制：</a:t>
            </a:r>
            <a:endParaRPr lang="en-US" altLang="zh-CN" sz="2400" dirty="0">
              <a:latin typeface="Times New Roman" panose="02020603050405020304" pitchFamily="18" charset="0"/>
            </a:endParaRPr>
          </a:p>
          <a:p>
            <a:pPr lvl="1">
              <a:spcBef>
                <a:spcPts val="1200"/>
              </a:spcBef>
            </a:pPr>
            <a:r>
              <a:rPr lang="zh-CN" altLang="en-US" sz="2000" dirty="0">
                <a:latin typeface="Times New Roman" panose="02020603050405020304" pitchFamily="18" charset="0"/>
              </a:rPr>
              <a:t>使各阶段的专用控制部件不间断的工作；</a:t>
            </a:r>
            <a:endParaRPr lang="en-US" altLang="zh-CN" sz="2000" dirty="0">
              <a:latin typeface="Times New Roman" panose="02020603050405020304" pitchFamily="18" charset="0"/>
            </a:endParaRPr>
          </a:p>
          <a:p>
            <a:pPr lvl="1">
              <a:spcBef>
                <a:spcPts val="1200"/>
              </a:spcBef>
            </a:pPr>
            <a:r>
              <a:rPr lang="zh-CN" altLang="en-US" sz="2000" dirty="0">
                <a:latin typeface="Times New Roman" panose="02020603050405020304" pitchFamily="18" charset="0"/>
              </a:rPr>
              <a:t>提高设备的利用率及执行速度</a:t>
            </a:r>
            <a:endParaRPr lang="zh-CN" altLang="en-US" sz="2000" dirty="0">
              <a:latin typeface="Times New Roman" panose="02020603050405020304" pitchFamily="18" charset="0"/>
              <a:ea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3346450" y="3933190"/>
            <a:ext cx="5570220" cy="1918970"/>
          </a:xfrm>
          <a:prstGeom prst="rect">
            <a:avLst/>
          </a:prstGeom>
        </p:spPr>
      </p:pic>
      <p:pic>
        <p:nvPicPr>
          <p:cNvPr id="3" name="图片 2"/>
          <p:cNvPicPr>
            <a:picLocks noChangeAspect="1"/>
          </p:cNvPicPr>
          <p:nvPr/>
        </p:nvPicPr>
        <p:blipFill>
          <a:blip r:embed="rId2"/>
          <a:stretch>
            <a:fillRect/>
          </a:stretch>
        </p:blipFill>
        <p:spPr>
          <a:xfrm>
            <a:off x="3347085" y="1631315"/>
            <a:ext cx="5608320" cy="169481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先行控制技术</a:t>
            </a:r>
            <a:endParaRPr lang="zh-CN" altLang="en-US"/>
          </a:p>
        </p:txBody>
      </p:sp>
      <p:pic>
        <p:nvPicPr>
          <p:cNvPr id="4" name="图片 3"/>
          <p:cNvPicPr>
            <a:picLocks noChangeAspect="1"/>
          </p:cNvPicPr>
          <p:nvPr/>
        </p:nvPicPr>
        <p:blipFill>
          <a:blip r:embed="rId1"/>
          <a:stretch>
            <a:fillRect/>
          </a:stretch>
        </p:blipFill>
        <p:spPr>
          <a:xfrm>
            <a:off x="755650" y="1196975"/>
            <a:ext cx="7179945" cy="2440305"/>
          </a:xfrm>
          <a:prstGeom prst="rect">
            <a:avLst/>
          </a:prstGeom>
        </p:spPr>
      </p:pic>
      <p:pic>
        <p:nvPicPr>
          <p:cNvPr id="5" name="图片 4"/>
          <p:cNvPicPr>
            <a:picLocks noChangeAspect="1"/>
          </p:cNvPicPr>
          <p:nvPr/>
        </p:nvPicPr>
        <p:blipFill>
          <a:blip r:embed="rId2"/>
          <a:stretch>
            <a:fillRect/>
          </a:stretch>
        </p:blipFill>
        <p:spPr>
          <a:xfrm>
            <a:off x="1403985" y="3717290"/>
            <a:ext cx="5596890" cy="26289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标题 1"/>
          <p:cNvSpPr>
            <a:spLocks noGrp="1"/>
          </p:cNvSpPr>
          <p:nvPr>
            <p:ph type="title"/>
          </p:nvPr>
        </p:nvSpPr>
        <p:spPr>
          <a:noFill/>
          <a:ln>
            <a:noFill/>
          </a:ln>
        </p:spPr>
        <p:txBody>
          <a:bodyPr anchor="t"/>
          <a:p>
            <a:r>
              <a:rPr lang="en-US" altLang="zh-CN" dirty="0">
                <a:latin typeface="Times New Roman" panose="02020603050405020304" pitchFamily="18" charset="0"/>
              </a:rPr>
              <a:t>6.6.3 </a:t>
            </a:r>
            <a:r>
              <a:rPr lang="zh-CN" altLang="en-US" dirty="0">
                <a:latin typeface="Times New Roman" panose="02020603050405020304" pitchFamily="18" charset="0"/>
              </a:rPr>
              <a:t>流水工作原理</a:t>
            </a:r>
            <a:endParaRPr lang="zh-CN" altLang="en-US" dirty="0">
              <a:latin typeface="Times New Roman" panose="02020603050405020304" pitchFamily="18" charset="0"/>
              <a:ea typeface="Times New Roman" panose="02020603050405020304" pitchFamily="18" charset="0"/>
            </a:endParaRPr>
          </a:p>
        </p:txBody>
      </p:sp>
      <p:sp>
        <p:nvSpPr>
          <p:cNvPr id="92162" name="内容占位符 2"/>
          <p:cNvSpPr>
            <a:spLocks noGrp="1"/>
          </p:cNvSpPr>
          <p:nvPr>
            <p:ph idx="1"/>
          </p:nvPr>
        </p:nvSpPr>
        <p:spPr>
          <a:xfrm>
            <a:off x="457200" y="1417638"/>
            <a:ext cx="8229600" cy="4819650"/>
          </a:xfrm>
          <a:noFill/>
          <a:ln>
            <a:noFill/>
          </a:ln>
        </p:spPr>
        <p:txBody>
          <a:bodyPr anchor="t"/>
          <a:p>
            <a:pPr>
              <a:spcBef>
                <a:spcPts val="1800"/>
              </a:spcBef>
            </a:pPr>
            <a:r>
              <a:rPr lang="zh-CN" altLang="en-US" sz="2400" dirty="0">
                <a:latin typeface="Times New Roman" panose="02020603050405020304" pitchFamily="18" charset="0"/>
              </a:rPr>
              <a:t>将一个复杂的处理过程分成</a:t>
            </a:r>
            <a:r>
              <a:rPr lang="en-US" altLang="zh-CN" sz="2400" dirty="0">
                <a:latin typeface="Times New Roman" panose="02020603050405020304" pitchFamily="18" charset="0"/>
              </a:rPr>
              <a:t>m</a:t>
            </a:r>
            <a:r>
              <a:rPr lang="zh-CN" altLang="en-US" sz="2400" dirty="0">
                <a:latin typeface="Times New Roman" panose="02020603050405020304" pitchFamily="18" charset="0"/>
              </a:rPr>
              <a:t>个子过程；</a:t>
            </a:r>
            <a:endParaRPr lang="en-US" altLang="zh-CN" sz="2400" dirty="0">
              <a:solidFill>
                <a:srgbClr val="FF0000"/>
              </a:solidFill>
              <a:latin typeface="Times New Roman" panose="02020603050405020304" pitchFamily="18" charset="0"/>
            </a:endParaRPr>
          </a:p>
          <a:p>
            <a:pPr lvl="1">
              <a:spcBef>
                <a:spcPts val="1200"/>
              </a:spcBef>
            </a:pPr>
            <a:r>
              <a:rPr lang="zh-CN" altLang="en-US" sz="2000" dirty="0">
                <a:latin typeface="Times New Roman" panose="02020603050405020304" pitchFamily="18" charset="0"/>
              </a:rPr>
              <a:t>每个子过程复杂程度相当、</a:t>
            </a:r>
            <a:r>
              <a:rPr lang="zh-CN" altLang="en-US" sz="2000" dirty="0">
                <a:solidFill>
                  <a:srgbClr val="FF0000"/>
                </a:solidFill>
                <a:latin typeface="Times New Roman" panose="02020603050405020304" pitchFamily="18" charset="0"/>
              </a:rPr>
              <a:t>处理时间大致相等</a:t>
            </a:r>
            <a:r>
              <a:rPr lang="zh-CN" altLang="en-US" sz="2000" dirty="0">
                <a:latin typeface="Times New Roman" panose="02020603050405020304" pitchFamily="18" charset="0"/>
              </a:rPr>
              <a:t>；</a:t>
            </a:r>
            <a:endParaRPr lang="en-US" altLang="zh-CN" sz="2000" dirty="0">
              <a:latin typeface="Times New Roman" panose="02020603050405020304" pitchFamily="18" charset="0"/>
            </a:endParaRPr>
          </a:p>
          <a:p>
            <a:pPr lvl="1">
              <a:spcBef>
                <a:spcPts val="1200"/>
              </a:spcBef>
            </a:pPr>
            <a:r>
              <a:rPr lang="zh-CN" altLang="en-US" sz="2000" dirty="0">
                <a:latin typeface="Times New Roman" panose="02020603050405020304" pitchFamily="18" charset="0"/>
              </a:rPr>
              <a:t>每个子过程由一个</a:t>
            </a:r>
            <a:r>
              <a:rPr lang="zh-CN" altLang="en-US" sz="2000" dirty="0">
                <a:solidFill>
                  <a:srgbClr val="FF0000"/>
                </a:solidFill>
                <a:latin typeface="Times New Roman" panose="02020603050405020304" pitchFamily="18" charset="0"/>
              </a:rPr>
              <a:t>独立的功能部件</a:t>
            </a:r>
            <a:r>
              <a:rPr lang="zh-CN" altLang="en-US" sz="2000" dirty="0">
                <a:latin typeface="Times New Roman" panose="02020603050405020304" pitchFamily="18" charset="0"/>
              </a:rPr>
              <a:t>完成；</a:t>
            </a:r>
            <a:endParaRPr lang="en-US" altLang="zh-CN" sz="2000" dirty="0">
              <a:latin typeface="Times New Roman" panose="02020603050405020304" pitchFamily="18" charset="0"/>
            </a:endParaRPr>
          </a:p>
          <a:p>
            <a:pPr lvl="1">
              <a:spcBef>
                <a:spcPts val="1200"/>
              </a:spcBef>
            </a:pPr>
            <a:r>
              <a:rPr lang="zh-CN" altLang="en-US" sz="2000" dirty="0">
                <a:latin typeface="Times New Roman" panose="02020603050405020304" pitchFamily="18" charset="0"/>
              </a:rPr>
              <a:t>处理对象在各子过程连成的线路上</a:t>
            </a:r>
            <a:r>
              <a:rPr lang="zh-CN" altLang="en-US" sz="2000" dirty="0">
                <a:solidFill>
                  <a:srgbClr val="FF0000"/>
                </a:solidFill>
                <a:latin typeface="Times New Roman" panose="02020603050405020304" pitchFamily="18" charset="0"/>
              </a:rPr>
              <a:t>连续流动；</a:t>
            </a:r>
            <a:endParaRPr lang="en-US" altLang="zh-CN" sz="2000" dirty="0">
              <a:solidFill>
                <a:srgbClr val="FF0000"/>
              </a:solidFill>
              <a:latin typeface="Times New Roman" panose="02020603050405020304" pitchFamily="18" charset="0"/>
            </a:endParaRPr>
          </a:p>
          <a:p>
            <a:pPr lvl="1">
              <a:spcBef>
                <a:spcPts val="1200"/>
              </a:spcBef>
            </a:pPr>
            <a:r>
              <a:rPr lang="zh-CN" altLang="en-US" sz="2000" dirty="0">
                <a:latin typeface="Times New Roman" panose="02020603050405020304" pitchFamily="18" charset="0"/>
              </a:rPr>
              <a:t>在同一时间，</a:t>
            </a:r>
            <a:r>
              <a:rPr lang="en-US" altLang="zh-CN" sz="2000" dirty="0">
                <a:latin typeface="Times New Roman" panose="02020603050405020304" pitchFamily="18" charset="0"/>
              </a:rPr>
              <a:t>m</a:t>
            </a:r>
            <a:r>
              <a:rPr lang="zh-CN" altLang="en-US" sz="2000" dirty="0">
                <a:latin typeface="Times New Roman" panose="02020603050405020304" pitchFamily="18" charset="0"/>
              </a:rPr>
              <a:t>个部件</a:t>
            </a:r>
            <a:r>
              <a:rPr lang="zh-CN" altLang="en-US" sz="2000" dirty="0">
                <a:solidFill>
                  <a:srgbClr val="FF0000"/>
                </a:solidFill>
                <a:latin typeface="Times New Roman" panose="02020603050405020304" pitchFamily="18" charset="0"/>
              </a:rPr>
              <a:t>同时处理</a:t>
            </a:r>
            <a:r>
              <a:rPr lang="zh-CN" altLang="en-US" sz="2000" dirty="0">
                <a:latin typeface="Times New Roman" panose="02020603050405020304" pitchFamily="18" charset="0"/>
              </a:rPr>
              <a:t>不同子过程。</a:t>
            </a:r>
            <a:endParaRPr lang="en-US" altLang="zh-CN" sz="2000" dirty="0">
              <a:latin typeface="Times New Roman" panose="02020603050405020304" pitchFamily="18" charset="0"/>
            </a:endParaRPr>
          </a:p>
          <a:p>
            <a:pPr>
              <a:spcBef>
                <a:spcPts val="1800"/>
              </a:spcBef>
            </a:pPr>
            <a:r>
              <a:rPr lang="zh-CN" altLang="en-US" sz="2400" dirty="0">
                <a:latin typeface="Times New Roman" panose="02020603050405020304" pitchFamily="18" charset="0"/>
              </a:rPr>
              <a:t>以一条指令的执行过程为例：</a:t>
            </a:r>
            <a:endParaRPr lang="en-US" altLang="zh-CN" sz="2400" dirty="0">
              <a:latin typeface="Times New Roman" panose="02020603050405020304" pitchFamily="18" charset="0"/>
            </a:endParaRPr>
          </a:p>
          <a:p>
            <a:pPr lvl="1">
              <a:spcBef>
                <a:spcPts val="1200"/>
              </a:spcBef>
            </a:pPr>
            <a:r>
              <a:rPr lang="zh-CN" altLang="en-US" sz="2000" dirty="0">
                <a:latin typeface="Times New Roman" panose="02020603050405020304" pitchFamily="18" charset="0"/>
              </a:rPr>
              <a:t>分为取指令、指令译码、取操作数和执行</a:t>
            </a:r>
            <a:r>
              <a:rPr lang="en-US" altLang="zh-CN" sz="2000" dirty="0">
                <a:latin typeface="Times New Roman" panose="02020603050405020304" pitchFamily="18" charset="0"/>
              </a:rPr>
              <a:t>4</a:t>
            </a:r>
            <a:r>
              <a:rPr lang="zh-CN" altLang="en-US" sz="2000" dirty="0">
                <a:latin typeface="Times New Roman" panose="02020603050405020304" pitchFamily="18" charset="0"/>
              </a:rPr>
              <a:t>个子过程；</a:t>
            </a:r>
            <a:endParaRPr lang="en-US" altLang="zh-CN" sz="2000" dirty="0">
              <a:latin typeface="Times New Roman" panose="02020603050405020304" pitchFamily="18" charset="0"/>
            </a:endParaRPr>
          </a:p>
          <a:p>
            <a:pPr lvl="1">
              <a:spcBef>
                <a:spcPts val="1200"/>
              </a:spcBef>
            </a:pPr>
            <a:r>
              <a:rPr lang="zh-CN" altLang="en-US" sz="2000" dirty="0">
                <a:latin typeface="Times New Roman" panose="02020603050405020304" pitchFamily="18" charset="0"/>
              </a:rPr>
              <a:t>由</a:t>
            </a:r>
            <a:r>
              <a:rPr lang="en-US" altLang="zh-CN" sz="2000" dirty="0">
                <a:latin typeface="Times New Roman" panose="02020603050405020304" pitchFamily="18" charset="0"/>
              </a:rPr>
              <a:t>4</a:t>
            </a:r>
            <a:r>
              <a:rPr lang="zh-CN" altLang="en-US" sz="2000" dirty="0">
                <a:latin typeface="Times New Roman" panose="02020603050405020304" pitchFamily="18" charset="0"/>
              </a:rPr>
              <a:t>个功能部件来完成</a:t>
            </a:r>
            <a:r>
              <a:rPr lang="en-US" altLang="zh-CN" sz="2000" dirty="0">
                <a:latin typeface="Times New Roman" panose="02020603050405020304" pitchFamily="18" charset="0"/>
              </a:rPr>
              <a:t>4</a:t>
            </a:r>
            <a:r>
              <a:rPr lang="zh-CN" altLang="en-US" sz="2000" dirty="0">
                <a:latin typeface="Times New Roman" panose="02020603050405020304" pitchFamily="18" charset="0"/>
              </a:rPr>
              <a:t>个子过程；</a:t>
            </a:r>
            <a:endParaRPr lang="en-US" altLang="zh-CN" sz="2000" dirty="0">
              <a:latin typeface="Times New Roman" panose="02020603050405020304" pitchFamily="18" charset="0"/>
            </a:endParaRPr>
          </a:p>
          <a:p>
            <a:pPr lvl="1">
              <a:spcBef>
                <a:spcPts val="1200"/>
              </a:spcBef>
            </a:pPr>
            <a:r>
              <a:rPr lang="zh-CN" altLang="en-US" sz="2000" dirty="0">
                <a:latin typeface="Times New Roman" panose="02020603050405020304" pitchFamily="18" charset="0"/>
              </a:rPr>
              <a:t>每个子过程所需时间为</a:t>
            </a:r>
            <a:r>
              <a:rPr lang="en-US" altLang="zh-CN" sz="2000" dirty="0">
                <a:latin typeface="Times New Roman" panose="02020603050405020304" pitchFamily="18" charset="0"/>
              </a:rPr>
              <a:t>Δt</a:t>
            </a:r>
            <a:r>
              <a:rPr lang="en-US" altLang="zh-CN" sz="2000" baseline="-25000" dirty="0">
                <a:latin typeface="Times New Roman" panose="02020603050405020304" pitchFamily="18" charset="0"/>
              </a:rPr>
              <a:t>0</a:t>
            </a:r>
            <a:r>
              <a:rPr lang="zh-CN" altLang="en-US" sz="2000" dirty="0">
                <a:latin typeface="Times New Roman" panose="02020603050405020304" pitchFamily="18" charset="0"/>
              </a:rPr>
              <a:t>。</a:t>
            </a:r>
            <a:endParaRPr lang="zh-CN" altLang="en-US" sz="2000" dirty="0">
              <a:latin typeface="Times New Roman" panose="02020603050405020304" pitchFamily="18" charset="0"/>
            </a:endParaRPr>
          </a:p>
          <a:p>
            <a:endParaRPr lang="zh-CN" altLang="en-US" sz="20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流水线时空图</a:t>
            </a:r>
            <a:endParaRPr lang="zh-CN" altLang="en-US"/>
          </a:p>
        </p:txBody>
      </p:sp>
      <p:pic>
        <p:nvPicPr>
          <p:cNvPr id="100" name="图片 99"/>
          <p:cNvPicPr/>
          <p:nvPr/>
        </p:nvPicPr>
        <p:blipFill>
          <a:blip r:embed="rId1"/>
          <a:srcRect b="13199"/>
          <a:stretch>
            <a:fillRect/>
          </a:stretch>
        </p:blipFill>
        <p:spPr>
          <a:xfrm>
            <a:off x="457835" y="1468755"/>
            <a:ext cx="8278495" cy="3297555"/>
          </a:xfrm>
          <a:prstGeom prst="rect">
            <a:avLst/>
          </a:prstGeom>
          <a:noFill/>
          <a:ln w="9525">
            <a:noFill/>
          </a:ln>
        </p:spPr>
      </p:pic>
      <p:sp>
        <p:nvSpPr>
          <p:cNvPr id="3" name="文本框 2"/>
          <p:cNvSpPr txBox="1"/>
          <p:nvPr/>
        </p:nvSpPr>
        <p:spPr>
          <a:xfrm>
            <a:off x="995045" y="5085080"/>
            <a:ext cx="6889750" cy="1014730"/>
          </a:xfrm>
          <a:prstGeom prst="rect">
            <a:avLst/>
          </a:prstGeom>
          <a:noFill/>
        </p:spPr>
        <p:txBody>
          <a:bodyPr wrap="square" rtlCol="0">
            <a:spAutoFit/>
          </a:bodyPr>
          <a:p>
            <a:pPr marL="342900" indent="-342900">
              <a:buFont typeface="Wingdings" panose="05000000000000000000" charset="0"/>
              <a:buChar char="Ø"/>
            </a:pPr>
            <a:r>
              <a:rPr lang="zh-CN" altLang="en-US" sz="2000">
                <a:solidFill>
                  <a:schemeClr val="tx1">
                    <a:lumMod val="60000"/>
                    <a:lumOff val="40000"/>
                  </a:schemeClr>
                </a:solidFill>
                <a:latin typeface="微软雅黑" panose="020B0503020204020204" charset="-122"/>
                <a:ea typeface="微软雅黑" panose="020B0503020204020204" charset="-122"/>
              </a:rPr>
              <a:t>流水线阶段：</a:t>
            </a:r>
            <a:r>
              <a:rPr lang="en-US" altLang="zh-CN" sz="2000">
                <a:solidFill>
                  <a:schemeClr val="tx1">
                    <a:lumMod val="60000"/>
                    <a:lumOff val="40000"/>
                  </a:schemeClr>
                </a:solidFill>
                <a:latin typeface="微软雅黑" panose="020B0503020204020204" charset="-122"/>
                <a:ea typeface="微软雅黑" panose="020B0503020204020204" charset="-122"/>
              </a:rPr>
              <a:t>4</a:t>
            </a:r>
            <a:r>
              <a:rPr lang="zh-CN" altLang="en-US" sz="2000">
                <a:solidFill>
                  <a:schemeClr val="tx1">
                    <a:lumMod val="60000"/>
                    <a:lumOff val="40000"/>
                  </a:schemeClr>
                </a:solidFill>
                <a:latin typeface="微软雅黑" panose="020B0503020204020204" charset="-122"/>
                <a:ea typeface="微软雅黑" panose="020B0503020204020204" charset="-122"/>
              </a:rPr>
              <a:t>段，</a:t>
            </a:r>
            <a:r>
              <a:rPr lang="en-US" altLang="zh-CN" sz="2000">
                <a:solidFill>
                  <a:schemeClr val="tx1">
                    <a:lumMod val="60000"/>
                    <a:lumOff val="40000"/>
                  </a:schemeClr>
                </a:solidFill>
                <a:latin typeface="微软雅黑" panose="020B0503020204020204" charset="-122"/>
                <a:ea typeface="微软雅黑" panose="020B0503020204020204" charset="-122"/>
              </a:rPr>
              <a:t>m=4;</a:t>
            </a:r>
            <a:endParaRPr lang="en-US" altLang="zh-CN" sz="2000">
              <a:solidFill>
                <a:schemeClr val="tx1">
                  <a:lumMod val="60000"/>
                  <a:lumOff val="40000"/>
                </a:schemeClr>
              </a:solidFill>
              <a:latin typeface="微软雅黑" panose="020B0503020204020204" charset="-122"/>
              <a:ea typeface="微软雅黑" panose="020B0503020204020204" charset="-122"/>
            </a:endParaRPr>
          </a:p>
          <a:p>
            <a:pPr marL="342900" indent="-342900">
              <a:buFont typeface="Wingdings" panose="05000000000000000000" charset="0"/>
              <a:buChar char="Ø"/>
            </a:pPr>
            <a:r>
              <a:rPr lang="en-US" altLang="zh-CN" sz="2000">
                <a:solidFill>
                  <a:schemeClr val="tx1">
                    <a:lumMod val="60000"/>
                    <a:lumOff val="40000"/>
                  </a:schemeClr>
                </a:solidFill>
                <a:latin typeface="微软雅黑" panose="020B0503020204020204" charset="-122"/>
                <a:ea typeface="微软雅黑" panose="020B0503020204020204" charset="-122"/>
              </a:rPr>
              <a:t>n</a:t>
            </a:r>
            <a:r>
              <a:rPr lang="zh-CN" altLang="en-US" sz="2000">
                <a:solidFill>
                  <a:schemeClr val="tx1">
                    <a:lumMod val="60000"/>
                    <a:lumOff val="40000"/>
                  </a:schemeClr>
                </a:solidFill>
                <a:latin typeface="微软雅黑" panose="020B0503020204020204" charset="-122"/>
                <a:ea typeface="微软雅黑" panose="020B0503020204020204" charset="-122"/>
              </a:rPr>
              <a:t>条指令流水执行时间：</a:t>
            </a:r>
            <a:r>
              <a:rPr lang="en-US" altLang="zh-CN" sz="2000">
                <a:solidFill>
                  <a:schemeClr val="tx1">
                    <a:lumMod val="60000"/>
                    <a:lumOff val="40000"/>
                  </a:schemeClr>
                </a:solidFill>
                <a:latin typeface="微软雅黑" panose="020B0503020204020204" charset="-122"/>
                <a:ea typeface="微软雅黑" panose="020B0503020204020204" charset="-122"/>
              </a:rPr>
              <a:t>T</a:t>
            </a:r>
            <a:r>
              <a:rPr lang="zh-CN" altLang="en-US" sz="2000" baseline="-25000">
                <a:solidFill>
                  <a:schemeClr val="tx1">
                    <a:lumMod val="60000"/>
                    <a:lumOff val="40000"/>
                  </a:schemeClr>
                </a:solidFill>
                <a:latin typeface="微软雅黑" panose="020B0503020204020204" charset="-122"/>
                <a:ea typeface="微软雅黑" panose="020B0503020204020204" charset="-122"/>
              </a:rPr>
              <a:t>流水</a:t>
            </a:r>
            <a:endParaRPr lang="zh-CN" altLang="en-US" sz="2000" baseline="-25000">
              <a:solidFill>
                <a:schemeClr val="tx1">
                  <a:lumMod val="60000"/>
                  <a:lumOff val="40000"/>
                </a:schemeClr>
              </a:solidFill>
              <a:latin typeface="微软雅黑" panose="020B0503020204020204" charset="-122"/>
              <a:ea typeface="微软雅黑" panose="020B0503020204020204" charset="-122"/>
            </a:endParaRPr>
          </a:p>
          <a:p>
            <a:pPr marL="342900" indent="-342900" algn="l">
              <a:buClrTx/>
              <a:buSzTx/>
              <a:buFont typeface="Wingdings" panose="05000000000000000000" charset="0"/>
              <a:buChar char="Ø"/>
            </a:pPr>
            <a:r>
              <a:rPr lang="zh-CN" altLang="en-US" sz="2000">
                <a:solidFill>
                  <a:schemeClr val="tx1">
                    <a:lumMod val="60000"/>
                    <a:lumOff val="40000"/>
                  </a:schemeClr>
                </a:solidFill>
                <a:latin typeface="微软雅黑" panose="020B0503020204020204" charset="-122"/>
                <a:ea typeface="微软雅黑" panose="020B0503020204020204" charset="-122"/>
              </a:rPr>
              <a:t>流水段执行时间：∆</a:t>
            </a:r>
            <a:r>
              <a:rPr lang="en-US" altLang="zh-CN" sz="2000">
                <a:solidFill>
                  <a:schemeClr val="tx1">
                    <a:lumMod val="60000"/>
                    <a:lumOff val="40000"/>
                  </a:schemeClr>
                </a:solidFill>
                <a:latin typeface="微软雅黑" panose="020B0503020204020204" charset="-122"/>
                <a:ea typeface="微软雅黑" panose="020B0503020204020204" charset="-122"/>
              </a:rPr>
              <a:t>t</a:t>
            </a:r>
            <a:r>
              <a:rPr lang="en-US" altLang="zh-CN" sz="2000" baseline="-25000">
                <a:solidFill>
                  <a:schemeClr val="tx1">
                    <a:lumMod val="60000"/>
                    <a:lumOff val="40000"/>
                  </a:schemeClr>
                </a:solidFill>
                <a:latin typeface="微软雅黑" panose="020B0503020204020204" charset="-122"/>
                <a:ea typeface="微软雅黑" panose="020B0503020204020204" charset="-122"/>
              </a:rPr>
              <a:t>0</a:t>
            </a:r>
            <a:endParaRPr lang="en-US" altLang="zh-CN" sz="2000" baseline="-25000">
              <a:solidFill>
                <a:schemeClr val="tx1">
                  <a:lumMod val="60000"/>
                  <a:lumOff val="40000"/>
                </a:schemeClr>
              </a:solidFill>
              <a:latin typeface="微软雅黑" panose="020B0503020204020204" charset="-122"/>
              <a:ea typeface="微软雅黑" panose="020B0503020204020204"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流水线技术基础</a:t>
            </a:r>
            <a:r>
              <a:rPr lang="en-US" altLang="zh-CN" dirty="0" smtClean="0"/>
              <a:t>——</a:t>
            </a:r>
            <a:r>
              <a:rPr dirty="0" smtClean="0"/>
              <a:t>特点</a:t>
            </a:r>
            <a:endParaRPr dirty="0" smtClean="0"/>
          </a:p>
        </p:txBody>
      </p:sp>
      <p:sp>
        <p:nvSpPr>
          <p:cNvPr id="5" name="矩形 4"/>
          <p:cNvSpPr/>
          <p:nvPr/>
        </p:nvSpPr>
        <p:spPr>
          <a:xfrm>
            <a:off x="548640" y="1417320"/>
            <a:ext cx="8067040" cy="4788535"/>
          </a:xfrm>
          <a:prstGeom prst="rect">
            <a:avLst/>
          </a:prstGeom>
          <a:noFill/>
          <a:ln>
            <a:noFill/>
          </a:ln>
        </p:spPr>
        <p:txBody>
          <a:bodyPr vert="horz" wrap="square" rtlCol="0" anchor="t"/>
          <a:p>
            <a:pPr marL="342900" lvl="0" indent="-342900" algn="l" eaLnBrk="0" hangingPunct="0">
              <a:spcBef>
                <a:spcPts val="1800"/>
              </a:spcBef>
              <a:buClr>
                <a:schemeClr val="hlink"/>
              </a:buClr>
              <a:buSzTx/>
              <a:buFont typeface="Wingdings" panose="05000000000000000000" pitchFamily="2" charset="2"/>
              <a:buChar char="v"/>
            </a:pPr>
            <a:r>
              <a:rPr lang="zh-CN" altLang="en-US" sz="2400" b="1" kern="0" dirty="0">
                <a:solidFill>
                  <a:schemeClr val="hlink"/>
                </a:solidFill>
                <a:latin typeface="Times New Roman" panose="02020603050405020304" pitchFamily="18" charset="0"/>
                <a:ea typeface="+mn-ea"/>
                <a:sym typeface="+mn-ea"/>
              </a:rPr>
              <a:t>在流水线中处理的必须是</a:t>
            </a:r>
            <a:r>
              <a:rPr lang="zh-CN" altLang="en-US" sz="2400" b="1" kern="0" dirty="0">
                <a:solidFill>
                  <a:srgbClr val="FF0000"/>
                </a:solidFill>
                <a:latin typeface="Times New Roman" panose="02020603050405020304" pitchFamily="18" charset="0"/>
                <a:ea typeface="+mn-ea"/>
                <a:sym typeface="+mn-ea"/>
              </a:rPr>
              <a:t>连续任务</a:t>
            </a:r>
            <a:r>
              <a:rPr lang="zh-CN" altLang="en-US" sz="2400" b="1" kern="0" dirty="0">
                <a:solidFill>
                  <a:schemeClr val="hlink"/>
                </a:solidFill>
                <a:latin typeface="Times New Roman" panose="02020603050405020304" pitchFamily="18" charset="0"/>
                <a:ea typeface="+mn-ea"/>
                <a:sym typeface="+mn-ea"/>
              </a:rPr>
              <a:t>（不连续的原因？）</a:t>
            </a:r>
            <a:endParaRPr lang="zh-CN" altLang="en-US" sz="2400" b="1" kern="0" dirty="0">
              <a:solidFill>
                <a:schemeClr val="hlink"/>
              </a:solidFill>
              <a:latin typeface="Times New Roman" panose="02020603050405020304" pitchFamily="18" charset="0"/>
              <a:ea typeface="+mn-ea"/>
              <a:sym typeface="+mn-ea"/>
            </a:endParaRPr>
          </a:p>
          <a:p>
            <a:pPr marL="742950" lvl="1" indent="-285750" algn="l" eaLnBrk="0" hangingPunct="0">
              <a:spcBef>
                <a:spcPts val="1200"/>
              </a:spcBef>
              <a:buClr>
                <a:schemeClr val="accent1"/>
              </a:buClr>
              <a:buSzTx/>
              <a:buFont typeface="Wingdings" panose="05000000000000000000" pitchFamily="2" charset="2"/>
              <a:buChar char="§"/>
            </a:pPr>
            <a:r>
              <a:rPr lang="zh-CN" altLang="en-US" sz="2000" kern="0" dirty="0">
                <a:solidFill>
                  <a:schemeClr val="tx1"/>
                </a:solidFill>
                <a:latin typeface="Times New Roman" panose="02020603050405020304" pitchFamily="18" charset="0"/>
                <a:ea typeface="+mn-ea"/>
                <a:cs typeface="+mn-ea"/>
                <a:sym typeface="+mn-ea"/>
              </a:rPr>
              <a:t>只有连续不断地提供任务才能充分发挥流水线的效率</a:t>
            </a:r>
            <a:endParaRPr lang="zh-CN" altLang="en-US" sz="2000" kern="0" dirty="0">
              <a:solidFill>
                <a:schemeClr val="tx1"/>
              </a:solidFill>
              <a:latin typeface="Times New Roman" panose="02020603050405020304" pitchFamily="18" charset="0"/>
              <a:ea typeface="+mn-ea"/>
              <a:cs typeface="+mn-ea"/>
              <a:sym typeface="+mn-ea"/>
            </a:endParaRPr>
          </a:p>
          <a:p>
            <a:pPr marL="742950" lvl="1" indent="-285750" algn="l" eaLnBrk="0" hangingPunct="0">
              <a:spcBef>
                <a:spcPts val="1200"/>
              </a:spcBef>
              <a:buClr>
                <a:schemeClr val="accent1"/>
              </a:buClr>
              <a:buSzTx/>
              <a:buFont typeface="Wingdings" panose="05000000000000000000" pitchFamily="2" charset="2"/>
              <a:buChar char="§"/>
            </a:pPr>
            <a:r>
              <a:rPr lang="zh-CN" altLang="en-US" sz="2000" kern="0" dirty="0">
                <a:solidFill>
                  <a:schemeClr val="tx1"/>
                </a:solidFill>
                <a:latin typeface="Times New Roman" panose="02020603050405020304" pitchFamily="18" charset="0"/>
                <a:ea typeface="+mn-ea"/>
                <a:cs typeface="+mn-ea"/>
                <a:sym typeface="+mn-ea"/>
              </a:rPr>
              <a:t>软件和硬件设计等多方面提供连续的任务，以提高流水线的效率</a:t>
            </a:r>
            <a:endParaRPr lang="zh-CN" altLang="en-US" sz="2000" kern="0" dirty="0">
              <a:solidFill>
                <a:schemeClr val="tx1"/>
              </a:solidFill>
              <a:latin typeface="Times New Roman" panose="02020603050405020304" pitchFamily="18" charset="0"/>
              <a:ea typeface="+mn-ea"/>
              <a:cs typeface="+mn-ea"/>
              <a:sym typeface="+mn-ea"/>
            </a:endParaRPr>
          </a:p>
          <a:p>
            <a:pPr marL="342900" lvl="0" indent="-342900" algn="l" eaLnBrk="0" hangingPunct="0">
              <a:spcBef>
                <a:spcPts val="1800"/>
              </a:spcBef>
              <a:buClr>
                <a:schemeClr val="hlink"/>
              </a:buClr>
              <a:buSzTx/>
              <a:buFont typeface="Wingdings" panose="05000000000000000000" pitchFamily="2" charset="2"/>
              <a:buChar char="v"/>
            </a:pPr>
            <a:r>
              <a:rPr lang="zh-CN" altLang="en-US" sz="2400" b="1" kern="0" dirty="0">
                <a:solidFill>
                  <a:schemeClr val="hlink"/>
                </a:solidFill>
                <a:latin typeface="Times New Roman" panose="02020603050405020304" pitchFamily="18" charset="0"/>
                <a:ea typeface="+mn-ea"/>
                <a:sym typeface="+mn-ea"/>
              </a:rPr>
              <a:t>把</a:t>
            </a:r>
            <a:r>
              <a:rPr lang="zh-CN" altLang="en-US" sz="2400" b="1" kern="0" dirty="0">
                <a:solidFill>
                  <a:schemeClr val="hlink"/>
                </a:solidFill>
                <a:latin typeface="Times New Roman" panose="02020603050405020304" pitchFamily="18" charset="0"/>
                <a:ea typeface="+mn-ea"/>
                <a:sym typeface="+mn-ea"/>
              </a:rPr>
              <a:t>一个任务</a:t>
            </a:r>
            <a:r>
              <a:rPr lang="zh-CN" altLang="en-US" sz="2400" b="1" kern="0" dirty="0">
                <a:solidFill>
                  <a:schemeClr val="hlink"/>
                </a:solidFill>
                <a:latin typeface="Times New Roman" panose="02020603050405020304" pitchFamily="18" charset="0"/>
                <a:ea typeface="+mn-ea"/>
                <a:sym typeface="+mn-ea"/>
              </a:rPr>
              <a:t>(</a:t>
            </a:r>
            <a:r>
              <a:rPr lang="zh-CN" altLang="en-US" sz="2400" b="1" kern="0" dirty="0">
                <a:solidFill>
                  <a:schemeClr val="hlink"/>
                </a:solidFill>
                <a:latin typeface="Times New Roman" panose="02020603050405020304" pitchFamily="18" charset="0"/>
                <a:ea typeface="+mn-ea"/>
                <a:sym typeface="+mn-ea"/>
              </a:rPr>
              <a:t>一条指令或一个操作</a:t>
            </a:r>
            <a:r>
              <a:rPr lang="zh-CN" altLang="en-US" sz="2400" b="1" kern="0" dirty="0">
                <a:solidFill>
                  <a:schemeClr val="hlink"/>
                </a:solidFill>
                <a:latin typeface="Times New Roman" panose="02020603050405020304" pitchFamily="18" charset="0"/>
                <a:ea typeface="+mn-ea"/>
                <a:sym typeface="+mn-ea"/>
              </a:rPr>
              <a:t>)</a:t>
            </a:r>
            <a:r>
              <a:rPr lang="zh-CN" altLang="en-US" sz="2400" b="1" kern="0" dirty="0">
                <a:solidFill>
                  <a:schemeClr val="hlink"/>
                </a:solidFill>
                <a:latin typeface="Times New Roman" panose="02020603050405020304" pitchFamily="18" charset="0"/>
                <a:ea typeface="+mn-ea"/>
                <a:sym typeface="+mn-ea"/>
              </a:rPr>
              <a:t>分解为几个</a:t>
            </a:r>
            <a:r>
              <a:rPr lang="zh-CN" altLang="en-US" sz="2400" b="1" kern="0" dirty="0">
                <a:solidFill>
                  <a:srgbClr val="FF0000"/>
                </a:solidFill>
                <a:latin typeface="Times New Roman" panose="02020603050405020304" pitchFamily="18" charset="0"/>
                <a:ea typeface="+mn-ea"/>
                <a:sym typeface="+mn-ea"/>
              </a:rPr>
              <a:t>有联系的</a:t>
            </a:r>
            <a:r>
              <a:rPr lang="zh-CN" altLang="en-US" sz="2400" b="1" kern="0" dirty="0">
                <a:solidFill>
                  <a:srgbClr val="FF0000"/>
                </a:solidFill>
                <a:latin typeface="Times New Roman" panose="02020603050405020304" pitchFamily="18" charset="0"/>
                <a:ea typeface="+mn-ea"/>
                <a:sym typeface="+mn-ea"/>
              </a:rPr>
              <a:t>子任务</a:t>
            </a:r>
            <a:r>
              <a:rPr lang="zh-CN" altLang="en-US" sz="2400" b="1" kern="0" dirty="0">
                <a:solidFill>
                  <a:schemeClr val="hlink"/>
                </a:solidFill>
                <a:latin typeface="Times New Roman" panose="02020603050405020304" pitchFamily="18" charset="0"/>
                <a:ea typeface="+mn-ea"/>
                <a:sym typeface="+mn-ea"/>
              </a:rPr>
              <a:t>，每个子任务由一个</a:t>
            </a:r>
            <a:r>
              <a:rPr lang="zh-CN" altLang="en-US" sz="2400" b="1" kern="0" dirty="0">
                <a:solidFill>
                  <a:schemeClr val="hlink"/>
                </a:solidFill>
                <a:latin typeface="Times New Roman" panose="02020603050405020304" pitchFamily="18" charset="0"/>
                <a:ea typeface="+mn-ea"/>
                <a:sym typeface="+mn-ea"/>
              </a:rPr>
              <a:t>专门的功能部件</a:t>
            </a:r>
            <a:r>
              <a:rPr lang="zh-CN" altLang="en-US" sz="2400" b="1" kern="0" dirty="0">
                <a:solidFill>
                  <a:schemeClr val="hlink"/>
                </a:solidFill>
                <a:latin typeface="Times New Roman" panose="02020603050405020304" pitchFamily="18" charset="0"/>
                <a:ea typeface="+mn-ea"/>
                <a:sym typeface="+mn-ea"/>
              </a:rPr>
              <a:t>来实现</a:t>
            </a:r>
            <a:endParaRPr lang="zh-CN" altLang="en-US" sz="2400" b="1" kern="0" dirty="0">
              <a:solidFill>
                <a:schemeClr val="hlink"/>
              </a:solidFill>
              <a:latin typeface="Times New Roman" panose="02020603050405020304" pitchFamily="18" charset="0"/>
              <a:ea typeface="+mn-ea"/>
              <a:sym typeface="+mn-ea"/>
            </a:endParaRPr>
          </a:p>
          <a:p>
            <a:pPr marL="742950" lvl="1" indent="-285750" algn="l" eaLnBrk="0" hangingPunct="0">
              <a:spcBef>
                <a:spcPts val="1200"/>
              </a:spcBef>
              <a:buClr>
                <a:schemeClr val="accent1"/>
              </a:buClr>
              <a:buSzTx/>
              <a:buFont typeface="Wingdings" panose="05000000000000000000" pitchFamily="2" charset="2"/>
              <a:buChar char="§"/>
            </a:pPr>
            <a:r>
              <a:rPr lang="zh-CN" altLang="en-US" sz="2000" kern="0" dirty="0">
                <a:solidFill>
                  <a:schemeClr val="tx1"/>
                </a:solidFill>
                <a:latin typeface="Times New Roman" panose="02020603050405020304" pitchFamily="18" charset="0"/>
                <a:ea typeface="+mn-ea"/>
                <a:cs typeface="+mn-ea"/>
                <a:sym typeface="+mn-ea"/>
              </a:rPr>
              <a:t>流水线把一个大的功能部件分解为多个独立的功能部件</a:t>
            </a:r>
            <a:endParaRPr lang="zh-CN" altLang="en-US" sz="2000" kern="0" dirty="0">
              <a:solidFill>
                <a:schemeClr val="tx1"/>
              </a:solidFill>
              <a:latin typeface="Times New Roman" panose="02020603050405020304" pitchFamily="18" charset="0"/>
              <a:ea typeface="+mn-ea"/>
              <a:cs typeface="+mn-ea"/>
              <a:sym typeface="+mn-ea"/>
            </a:endParaRPr>
          </a:p>
          <a:p>
            <a:pPr marL="742950" lvl="1" indent="-285750" algn="l" eaLnBrk="0" hangingPunct="0">
              <a:spcBef>
                <a:spcPts val="1200"/>
              </a:spcBef>
              <a:buClr>
                <a:schemeClr val="accent1"/>
              </a:buClr>
              <a:buSzTx/>
              <a:buFont typeface="Wingdings" panose="05000000000000000000" pitchFamily="2" charset="2"/>
              <a:buChar char="§"/>
            </a:pPr>
            <a:r>
              <a:rPr lang="zh-CN" altLang="en-US" sz="2000" kern="0" dirty="0">
                <a:solidFill>
                  <a:schemeClr val="tx1"/>
                </a:solidFill>
                <a:latin typeface="Times New Roman" panose="02020603050405020304" pitchFamily="18" charset="0"/>
                <a:ea typeface="+mn-ea"/>
                <a:cs typeface="+mn-ea"/>
                <a:sym typeface="+mn-ea"/>
              </a:rPr>
              <a:t>依靠多个功能部件并行工作来缩短程序的执行时间</a:t>
            </a:r>
            <a:endParaRPr lang="zh-CN" altLang="en-US" sz="2000" kern="0" dirty="0">
              <a:solidFill>
                <a:schemeClr val="tx1"/>
              </a:solidFill>
              <a:latin typeface="Times New Roman" panose="02020603050405020304" pitchFamily="18" charset="0"/>
              <a:ea typeface="+mn-ea"/>
              <a:cs typeface="+mn-ea"/>
              <a:sym typeface="+mn-ea"/>
            </a:endParaRPr>
          </a:p>
          <a:p>
            <a:pPr marL="342900" lvl="0" indent="-342900" algn="l" eaLnBrk="0" hangingPunct="0">
              <a:spcBef>
                <a:spcPts val="1800"/>
              </a:spcBef>
              <a:buClr>
                <a:schemeClr val="hlink"/>
              </a:buClr>
              <a:buSzTx/>
              <a:buFont typeface="Wingdings" panose="05000000000000000000" pitchFamily="2" charset="2"/>
              <a:buChar char="v"/>
            </a:pPr>
            <a:r>
              <a:rPr lang="zh-CN" altLang="en-US" sz="2400" b="1" kern="0" dirty="0">
                <a:solidFill>
                  <a:schemeClr val="hlink"/>
                </a:solidFill>
                <a:latin typeface="Times New Roman" panose="02020603050405020304" pitchFamily="18" charset="0"/>
                <a:ea typeface="+mn-ea"/>
                <a:sym typeface="+mn-ea"/>
              </a:rPr>
              <a:t>每个功能部件后设置</a:t>
            </a:r>
            <a:r>
              <a:rPr lang="zh-CN" altLang="en-US" sz="2400" b="1" kern="0" dirty="0">
                <a:solidFill>
                  <a:srgbClr val="FF0000"/>
                </a:solidFill>
                <a:latin typeface="Times New Roman" panose="02020603050405020304" pitchFamily="18" charset="0"/>
                <a:ea typeface="+mn-ea"/>
                <a:sym typeface="+mn-ea"/>
              </a:rPr>
              <a:t>缓冲寄存器</a:t>
            </a:r>
            <a:r>
              <a:rPr lang="zh-CN" altLang="en-US" sz="2400" b="1" kern="0" dirty="0">
                <a:solidFill>
                  <a:schemeClr val="hlink"/>
                </a:solidFill>
                <a:latin typeface="Times New Roman" panose="02020603050405020304" pitchFamily="18" charset="0"/>
                <a:ea typeface="+mn-ea"/>
                <a:sym typeface="+mn-ea"/>
              </a:rPr>
              <a:t>，保存本段的执行结果</a:t>
            </a:r>
            <a:endParaRPr lang="zh-CN" altLang="en-US" sz="2400" b="1" kern="0" dirty="0">
              <a:solidFill>
                <a:schemeClr val="hlink"/>
              </a:solidFill>
              <a:latin typeface="Times New Roman" panose="02020603050405020304" pitchFamily="18" charset="0"/>
              <a:ea typeface="+mn-ea"/>
              <a:sym typeface="+mn-ea"/>
            </a:endParaRPr>
          </a:p>
          <a:p>
            <a:pPr marL="742950" lvl="1" indent="-285750" algn="l" eaLnBrk="0" hangingPunct="0">
              <a:spcBef>
                <a:spcPts val="1200"/>
              </a:spcBef>
              <a:buClr>
                <a:schemeClr val="accent1"/>
              </a:buClr>
              <a:buSzTx/>
              <a:buFont typeface="Wingdings" panose="05000000000000000000" pitchFamily="2" charset="2"/>
              <a:buChar char="§"/>
            </a:pPr>
            <a:r>
              <a:rPr lang="zh-CN" altLang="en-US" sz="2000" kern="0" dirty="0">
                <a:solidFill>
                  <a:schemeClr val="tx1"/>
                </a:solidFill>
                <a:latin typeface="Times New Roman" panose="02020603050405020304" pitchFamily="18" charset="0"/>
                <a:ea typeface="+mn-ea"/>
                <a:cs typeface="+mn-ea"/>
                <a:sym typeface="+mn-ea"/>
              </a:rPr>
              <a:t>因为流水线中每一段的延迟时间一般不可能都相等</a:t>
            </a:r>
            <a:endParaRPr lang="zh-CN" altLang="en-US" sz="2000" kern="0" dirty="0">
              <a:solidFill>
                <a:schemeClr val="tx1"/>
              </a:solidFill>
              <a:latin typeface="Times New Roman" panose="02020603050405020304" pitchFamily="18" charset="0"/>
              <a:ea typeface="+mn-ea"/>
              <a:cs typeface="+mn-ea"/>
              <a:sym typeface="+mn-ea"/>
            </a:endParaRPr>
          </a:p>
          <a:p>
            <a:pPr marL="742950" lvl="1" indent="-285750" algn="l" eaLnBrk="0" hangingPunct="0">
              <a:spcBef>
                <a:spcPts val="1200"/>
              </a:spcBef>
              <a:buClr>
                <a:schemeClr val="accent1"/>
              </a:buClr>
              <a:buSzTx/>
              <a:buFont typeface="Wingdings" panose="05000000000000000000" pitchFamily="2" charset="2"/>
              <a:buChar char="§"/>
            </a:pPr>
            <a:r>
              <a:rPr lang="zh-CN" altLang="en-US" sz="2000" kern="0" dirty="0">
                <a:solidFill>
                  <a:schemeClr val="tx1"/>
                </a:solidFill>
                <a:latin typeface="Times New Roman" panose="02020603050405020304" pitchFamily="18" charset="0"/>
                <a:ea typeface="+mn-ea"/>
                <a:cs typeface="+mn-ea"/>
                <a:sym typeface="+mn-ea"/>
              </a:rPr>
              <a:t>流水段的执行时间变化范围比较大时，要设置</a:t>
            </a:r>
            <a:r>
              <a:rPr lang="zh-CN" altLang="en-US" sz="2000" kern="0" dirty="0">
                <a:solidFill>
                  <a:schemeClr val="tx1"/>
                </a:solidFill>
                <a:latin typeface="Times New Roman" panose="02020603050405020304" pitchFamily="18" charset="0"/>
                <a:ea typeface="+mn-ea"/>
                <a:cs typeface="+mn-ea"/>
                <a:sym typeface="+mn-ea"/>
              </a:rPr>
              <a:t>较大的</a:t>
            </a:r>
            <a:r>
              <a:rPr lang="zh-CN" altLang="en-US" sz="2000" kern="0" dirty="0">
                <a:solidFill>
                  <a:schemeClr val="tx1"/>
                </a:solidFill>
                <a:latin typeface="Times New Roman" panose="02020603050405020304" pitchFamily="18" charset="0"/>
                <a:ea typeface="+mn-ea"/>
                <a:cs typeface="+mn-ea"/>
                <a:sym typeface="+mn-ea"/>
              </a:rPr>
              <a:t>缓冲</a:t>
            </a:r>
            <a:endParaRPr lang="zh-CN" altLang="en-US" sz="2000" kern="0" dirty="0">
              <a:solidFill>
                <a:schemeClr val="tx1"/>
              </a:solidFill>
              <a:latin typeface="Times New Roman" panose="02020603050405020304" pitchFamily="18" charset="0"/>
              <a:ea typeface="+mn-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流水线技术基础</a:t>
            </a:r>
            <a:r>
              <a:rPr lang="en-US" altLang="zh-CN" dirty="0" smtClean="0"/>
              <a:t>——</a:t>
            </a:r>
            <a:r>
              <a:rPr dirty="0" smtClean="0"/>
              <a:t>特点</a:t>
            </a:r>
            <a:endParaRPr dirty="0" smtClean="0"/>
          </a:p>
        </p:txBody>
      </p:sp>
      <p:sp>
        <p:nvSpPr>
          <p:cNvPr id="5" name="矩形 4"/>
          <p:cNvSpPr/>
          <p:nvPr/>
        </p:nvSpPr>
        <p:spPr>
          <a:xfrm>
            <a:off x="408305" y="1329055"/>
            <a:ext cx="8186420" cy="3657600"/>
          </a:xfrm>
          <a:prstGeom prst="rect">
            <a:avLst/>
          </a:prstGeom>
          <a:noFill/>
          <a:ln>
            <a:noFill/>
          </a:ln>
        </p:spPr>
        <p:txBody>
          <a:bodyPr vert="horz" wrap="square" rtlCol="0" anchor="t">
            <a:noAutofit/>
          </a:bodyPr>
          <a:p>
            <a:pPr marL="342900" lvl="0" indent="-342900" algn="l" eaLnBrk="0" hangingPunct="0">
              <a:spcBef>
                <a:spcPts val="1800"/>
              </a:spcBef>
              <a:buClr>
                <a:schemeClr val="hlink"/>
              </a:buClr>
              <a:buSzTx/>
              <a:buFont typeface="Wingdings" panose="05000000000000000000" pitchFamily="2" charset="2"/>
              <a:buChar char="v"/>
            </a:pPr>
            <a:r>
              <a:rPr lang="zh-CN" altLang="en-US" sz="2400" b="1" kern="0" dirty="0">
                <a:solidFill>
                  <a:schemeClr val="hlink"/>
                </a:solidFill>
                <a:latin typeface="Times New Roman" panose="02020603050405020304" pitchFamily="18" charset="0"/>
                <a:ea typeface="+mn-ea"/>
                <a:sym typeface="+mn-ea"/>
              </a:rPr>
              <a:t>流水线各段的时间应</a:t>
            </a:r>
            <a:r>
              <a:rPr lang="zh-CN" altLang="en-US" sz="2400" b="1" kern="0" dirty="0">
                <a:solidFill>
                  <a:srgbClr val="FF0000"/>
                </a:solidFill>
                <a:latin typeface="Times New Roman" panose="02020603050405020304" pitchFamily="18" charset="0"/>
                <a:ea typeface="+mn-ea"/>
                <a:sym typeface="+mn-ea"/>
              </a:rPr>
              <a:t>尽量相等</a:t>
            </a:r>
            <a:r>
              <a:rPr lang="zh-CN" altLang="en-US" sz="2400" b="1" kern="0" dirty="0">
                <a:solidFill>
                  <a:schemeClr val="hlink"/>
                </a:solidFill>
                <a:latin typeface="Times New Roman" panose="02020603050405020304" pitchFamily="18" charset="0"/>
                <a:ea typeface="+mn-ea"/>
                <a:sym typeface="+mn-ea"/>
              </a:rPr>
              <a:t>, </a:t>
            </a:r>
            <a:r>
              <a:rPr lang="zh-CN" altLang="en-US" sz="2400" b="1" kern="0" dirty="0">
                <a:solidFill>
                  <a:schemeClr val="hlink"/>
                </a:solidFill>
                <a:latin typeface="Times New Roman" panose="02020603050405020304" pitchFamily="18" charset="0"/>
                <a:ea typeface="+mn-ea"/>
                <a:sym typeface="+mn-ea"/>
              </a:rPr>
              <a:t>否则“堵塞”、“断流”</a:t>
            </a:r>
            <a:endParaRPr lang="zh-CN" altLang="en-US" sz="2400" b="1" kern="0" dirty="0">
              <a:solidFill>
                <a:schemeClr val="hlink"/>
              </a:solidFill>
              <a:latin typeface="Times New Roman" panose="02020603050405020304" pitchFamily="18" charset="0"/>
              <a:ea typeface="+mn-ea"/>
              <a:sym typeface="+mn-ea"/>
            </a:endParaRPr>
          </a:p>
          <a:p>
            <a:pPr marL="742950" lvl="1" indent="-285750" algn="l" eaLnBrk="0" hangingPunct="0">
              <a:spcBef>
                <a:spcPts val="600"/>
              </a:spcBef>
              <a:buClr>
                <a:schemeClr val="accent1"/>
              </a:buClr>
              <a:buSzTx/>
              <a:buFont typeface="Wingdings" panose="05000000000000000000" pitchFamily="2" charset="2"/>
              <a:buChar char="§"/>
            </a:pPr>
            <a:r>
              <a:rPr lang="zh-CN" altLang="en-US" sz="2000" kern="0" dirty="0">
                <a:solidFill>
                  <a:schemeClr val="tx1"/>
                </a:solidFill>
                <a:latin typeface="Times New Roman" panose="02020603050405020304" pitchFamily="18" charset="0"/>
                <a:ea typeface="+mn-ea"/>
                <a:cs typeface="+mn-ea"/>
                <a:sym typeface="+mn-ea"/>
              </a:rPr>
              <a:t>执行时间(或延迟时间)长的一段将成为整个流水线的“瓶颈”</a:t>
            </a:r>
            <a:endParaRPr lang="zh-CN" altLang="en-US" sz="2000" kern="0" dirty="0">
              <a:solidFill>
                <a:schemeClr val="tx1"/>
              </a:solidFill>
              <a:latin typeface="Times New Roman" panose="02020603050405020304" pitchFamily="18" charset="0"/>
              <a:ea typeface="+mn-ea"/>
              <a:cs typeface="+mn-ea"/>
              <a:sym typeface="+mn-ea"/>
            </a:endParaRPr>
          </a:p>
          <a:p>
            <a:pPr marL="742950" lvl="1" indent="-285750" algn="l" eaLnBrk="0" hangingPunct="0">
              <a:spcBef>
                <a:spcPts val="600"/>
              </a:spcBef>
              <a:buClr>
                <a:schemeClr val="accent1"/>
              </a:buClr>
              <a:buSzTx/>
              <a:buFont typeface="Wingdings" panose="05000000000000000000" pitchFamily="2" charset="2"/>
              <a:buChar char="§"/>
            </a:pPr>
            <a:r>
              <a:rPr lang="zh-CN" altLang="en-US" sz="2000" kern="0" dirty="0">
                <a:solidFill>
                  <a:schemeClr val="tx1"/>
                </a:solidFill>
                <a:latin typeface="Times New Roman" panose="02020603050405020304" pitchFamily="18" charset="0"/>
                <a:ea typeface="+mn-ea"/>
                <a:cs typeface="+mn-ea"/>
                <a:sym typeface="+mn-ea"/>
              </a:rPr>
              <a:t>把“瓶颈”流水段再细分、重复设置瓶颈功能段</a:t>
            </a:r>
            <a:endParaRPr lang="zh-CN" altLang="en-US" sz="2000" kern="0" dirty="0">
              <a:solidFill>
                <a:schemeClr val="tx1"/>
              </a:solidFill>
              <a:latin typeface="Times New Roman" panose="02020603050405020304" pitchFamily="18" charset="0"/>
              <a:ea typeface="+mn-ea"/>
              <a:cs typeface="+mn-ea"/>
              <a:sym typeface="+mn-ea"/>
            </a:endParaRPr>
          </a:p>
          <a:p>
            <a:pPr marL="342900" lvl="0" indent="-342900" algn="l" eaLnBrk="0" hangingPunct="0">
              <a:spcBef>
                <a:spcPts val="1800"/>
              </a:spcBef>
              <a:buClr>
                <a:schemeClr val="hlink"/>
              </a:buClr>
              <a:buSzTx/>
              <a:buFont typeface="Wingdings" panose="05000000000000000000" pitchFamily="2" charset="2"/>
              <a:buChar char="v"/>
            </a:pPr>
            <a:endParaRPr lang="zh-CN" altLang="en-US" sz="2400" b="1" kern="0" dirty="0">
              <a:solidFill>
                <a:schemeClr val="hlink"/>
              </a:solidFill>
              <a:latin typeface="Times New Roman" panose="02020603050405020304" pitchFamily="18" charset="0"/>
              <a:ea typeface="+mn-ea"/>
              <a:sym typeface="+mn-ea"/>
            </a:endParaRPr>
          </a:p>
          <a:p>
            <a:pPr marL="342900" lvl="0" indent="-342900" algn="l" eaLnBrk="0" hangingPunct="0">
              <a:spcBef>
                <a:spcPts val="1800"/>
              </a:spcBef>
              <a:buClr>
                <a:schemeClr val="hlink"/>
              </a:buClr>
              <a:buSzTx/>
              <a:buFont typeface="Wingdings" panose="05000000000000000000" pitchFamily="2" charset="2"/>
              <a:buChar char="v"/>
            </a:pPr>
            <a:endParaRPr lang="zh-CN" altLang="en-US" sz="2400" b="1" kern="0" dirty="0">
              <a:solidFill>
                <a:schemeClr val="hlink"/>
              </a:solidFill>
              <a:latin typeface="Times New Roman" panose="02020603050405020304" pitchFamily="18" charset="0"/>
              <a:ea typeface="+mn-ea"/>
              <a:sym typeface="+mn-ea"/>
            </a:endParaRPr>
          </a:p>
          <a:p>
            <a:pPr marL="342900" lvl="0" indent="-342900" algn="l" eaLnBrk="0" hangingPunct="0">
              <a:spcBef>
                <a:spcPts val="1800"/>
              </a:spcBef>
              <a:buClr>
                <a:schemeClr val="hlink"/>
              </a:buClr>
              <a:buSzTx/>
              <a:buFont typeface="Wingdings" panose="05000000000000000000" pitchFamily="2" charset="2"/>
              <a:buChar char="v"/>
            </a:pPr>
            <a:endParaRPr lang="zh-CN" altLang="en-US" sz="2400" b="1" kern="0" dirty="0">
              <a:solidFill>
                <a:schemeClr val="hlink"/>
              </a:solidFill>
              <a:latin typeface="Times New Roman" panose="02020603050405020304" pitchFamily="18" charset="0"/>
              <a:ea typeface="+mn-ea"/>
              <a:sym typeface="+mn-ea"/>
            </a:endParaRPr>
          </a:p>
          <a:p>
            <a:pPr marL="342900" lvl="0" indent="-342900" algn="l" eaLnBrk="0" hangingPunct="0">
              <a:spcBef>
                <a:spcPts val="1800"/>
              </a:spcBef>
              <a:buClr>
                <a:schemeClr val="hlink"/>
              </a:buClr>
              <a:buSzTx/>
              <a:buFont typeface="Wingdings" panose="05000000000000000000" pitchFamily="2" charset="2"/>
              <a:buChar char="v"/>
            </a:pPr>
            <a:r>
              <a:rPr lang="zh-CN" altLang="en-US" sz="2400" b="1" kern="0" dirty="0">
                <a:solidFill>
                  <a:schemeClr val="hlink"/>
                </a:solidFill>
                <a:latin typeface="Times New Roman" panose="02020603050405020304" pitchFamily="18" charset="0"/>
                <a:ea typeface="+mn-ea"/>
                <a:sym typeface="+mn-ea"/>
              </a:rPr>
              <a:t>流水线需要有“</a:t>
            </a:r>
            <a:r>
              <a:rPr lang="zh-CN" altLang="en-US" sz="2400" b="1" kern="0" dirty="0">
                <a:solidFill>
                  <a:srgbClr val="FF0000"/>
                </a:solidFill>
                <a:latin typeface="Times New Roman" panose="02020603050405020304" pitchFamily="18" charset="0"/>
                <a:ea typeface="+mn-ea"/>
                <a:sym typeface="+mn-ea"/>
              </a:rPr>
              <a:t>装入时间”和“排空时间</a:t>
            </a:r>
            <a:r>
              <a:rPr lang="zh-CN" altLang="en-US" sz="2400" b="1" kern="0" dirty="0">
                <a:solidFill>
                  <a:schemeClr val="hlink"/>
                </a:solidFill>
                <a:latin typeface="Times New Roman" panose="02020603050405020304" pitchFamily="18" charset="0"/>
                <a:ea typeface="+mn-ea"/>
                <a:sym typeface="+mn-ea"/>
              </a:rPr>
              <a:t>”，</a:t>
            </a:r>
            <a:r>
              <a:rPr lang="zh-CN" altLang="en-US" sz="2400" b="1" kern="0" dirty="0">
                <a:solidFill>
                  <a:schemeClr val="hlink"/>
                </a:solidFill>
                <a:latin typeface="Times New Roman" panose="02020603050405020304" pitchFamily="18" charset="0"/>
                <a:ea typeface="+mn-ea"/>
                <a:sym typeface="+mn-ea"/>
              </a:rPr>
              <a:t>流过时间</a:t>
            </a:r>
            <a:r>
              <a:rPr lang="zh-CN" altLang="en-US" sz="2400" b="1" kern="0" dirty="0">
                <a:solidFill>
                  <a:schemeClr val="hlink"/>
                </a:solidFill>
                <a:latin typeface="Times New Roman" panose="02020603050405020304" pitchFamily="18" charset="0"/>
                <a:ea typeface="+mn-ea"/>
                <a:sym typeface="+mn-ea"/>
              </a:rPr>
              <a:t>k</a:t>
            </a:r>
            <a:endParaRPr lang="zh-CN" altLang="en-US" sz="2400" b="1" kern="0" dirty="0">
              <a:solidFill>
                <a:schemeClr val="hlink"/>
              </a:solidFill>
              <a:latin typeface="Times New Roman" panose="02020603050405020304" pitchFamily="18" charset="0"/>
              <a:ea typeface="+mn-ea"/>
              <a:sym typeface="+mn-ea"/>
            </a:endParaRPr>
          </a:p>
          <a:p>
            <a:pPr marL="742950" lvl="1" indent="-285750" algn="l" eaLnBrk="0" hangingPunct="0">
              <a:spcBef>
                <a:spcPts val="600"/>
              </a:spcBef>
              <a:buClr>
                <a:schemeClr val="accent1"/>
              </a:buClr>
              <a:buSzTx/>
              <a:buFont typeface="Wingdings" panose="05000000000000000000" pitchFamily="2" charset="2"/>
              <a:buChar char="§"/>
            </a:pPr>
            <a:r>
              <a:rPr lang="zh-CN" altLang="en-US" sz="2000" kern="0" dirty="0">
                <a:solidFill>
                  <a:schemeClr val="tx1"/>
                </a:solidFill>
                <a:latin typeface="Times New Roman" panose="02020603050405020304" pitchFamily="18" charset="0"/>
                <a:ea typeface="+mn-ea"/>
                <a:cs typeface="+mn-ea"/>
                <a:sym typeface="+mn-ea"/>
              </a:rPr>
              <a:t>装入时间</a:t>
            </a:r>
            <a:r>
              <a:rPr lang="zh-CN" altLang="en-US" sz="2000" kern="0" dirty="0">
                <a:solidFill>
                  <a:schemeClr val="tx1"/>
                </a:solidFill>
                <a:latin typeface="Times New Roman" panose="02020603050405020304" pitchFamily="18" charset="0"/>
                <a:ea typeface="+mn-ea"/>
                <a:cs typeface="+mn-ea"/>
                <a:sym typeface="+mn-ea"/>
              </a:rPr>
              <a:t>,k-1, 全空--&gt;全满：第一个任务进入到填满流水线的时间</a:t>
            </a:r>
            <a:endParaRPr lang="zh-CN" altLang="en-US" sz="2000" kern="0" dirty="0">
              <a:solidFill>
                <a:schemeClr val="tx1"/>
              </a:solidFill>
              <a:latin typeface="Times New Roman" panose="02020603050405020304" pitchFamily="18" charset="0"/>
              <a:ea typeface="+mn-ea"/>
              <a:cs typeface="+mn-ea"/>
              <a:sym typeface="+mn-ea"/>
            </a:endParaRPr>
          </a:p>
          <a:p>
            <a:pPr marL="742950" lvl="1" indent="-285750" algn="l" eaLnBrk="0" hangingPunct="0">
              <a:spcBef>
                <a:spcPts val="600"/>
              </a:spcBef>
              <a:buClr>
                <a:schemeClr val="accent1"/>
              </a:buClr>
              <a:buSzTx/>
              <a:buFont typeface="Wingdings" panose="05000000000000000000" pitchFamily="2" charset="2"/>
              <a:buChar char="§"/>
            </a:pPr>
            <a:r>
              <a:rPr lang="zh-CN" altLang="en-US" sz="2000" kern="0" dirty="0">
                <a:solidFill>
                  <a:schemeClr val="tx1"/>
                </a:solidFill>
                <a:latin typeface="Times New Roman" panose="02020603050405020304" pitchFamily="18" charset="0"/>
                <a:ea typeface="+mn-ea"/>
                <a:cs typeface="+mn-ea"/>
                <a:sym typeface="+mn-ea"/>
              </a:rPr>
              <a:t>排空时间</a:t>
            </a:r>
            <a:r>
              <a:rPr lang="zh-CN" altLang="en-US" sz="2000" kern="0" dirty="0">
                <a:solidFill>
                  <a:schemeClr val="tx1"/>
                </a:solidFill>
                <a:latin typeface="Times New Roman" panose="02020603050405020304" pitchFamily="18" charset="0"/>
                <a:ea typeface="+mn-ea"/>
                <a:cs typeface="+mn-ea"/>
                <a:sym typeface="+mn-ea"/>
              </a:rPr>
              <a:t>,k-1, 全满--&gt;全空, 指最后一个任务进入到输出的时间</a:t>
            </a:r>
            <a:endParaRPr lang="zh-CN" altLang="en-US" sz="2000" kern="0" dirty="0">
              <a:solidFill>
                <a:schemeClr val="tx1"/>
              </a:solidFill>
              <a:latin typeface="Times New Roman" panose="02020603050405020304" pitchFamily="18" charset="0"/>
              <a:ea typeface="+mn-ea"/>
              <a:cs typeface="+mn-ea"/>
              <a:sym typeface="+mn-ea"/>
            </a:endParaRPr>
          </a:p>
          <a:p>
            <a:pPr marL="742950" lvl="1" indent="-285750" algn="l" eaLnBrk="0" hangingPunct="0">
              <a:spcBef>
                <a:spcPts val="600"/>
              </a:spcBef>
              <a:buClr>
                <a:schemeClr val="accent1"/>
              </a:buClr>
              <a:buSzTx/>
              <a:buFont typeface="Wingdings" panose="05000000000000000000" pitchFamily="2" charset="2"/>
              <a:buChar char="§"/>
            </a:pPr>
            <a:r>
              <a:rPr lang="zh-CN" altLang="en-US" sz="2000" kern="0" dirty="0">
                <a:solidFill>
                  <a:schemeClr val="tx1"/>
                </a:solidFill>
                <a:latin typeface="Times New Roman" panose="02020603050405020304" pitchFamily="18" charset="0"/>
                <a:ea typeface="+mn-ea"/>
                <a:cs typeface="+mn-ea"/>
                <a:sym typeface="+mn-ea"/>
              </a:rPr>
              <a:t>流水线完全充满，整个流水线的效率才得到充分发挥</a:t>
            </a:r>
            <a:endParaRPr lang="zh-CN" altLang="en-US" sz="2000" kern="0" dirty="0">
              <a:solidFill>
                <a:schemeClr val="tx1"/>
              </a:solidFill>
              <a:latin typeface="Times New Roman" panose="02020603050405020304" pitchFamily="18" charset="0"/>
              <a:ea typeface="+mn-ea"/>
              <a:cs typeface="+mn-ea"/>
              <a:sym typeface="+mn-ea"/>
            </a:endParaRPr>
          </a:p>
          <a:p>
            <a:pPr marL="342900" lvl="0" indent="-342900" algn="l" eaLnBrk="0" hangingPunct="0">
              <a:spcBef>
                <a:spcPts val="1800"/>
              </a:spcBef>
              <a:buClr>
                <a:schemeClr val="hlink"/>
              </a:buClr>
              <a:buSzTx/>
              <a:buFont typeface="Wingdings" panose="05000000000000000000" pitchFamily="2" charset="2"/>
              <a:buChar char="v"/>
            </a:pPr>
            <a:endParaRPr lang="zh-CN" altLang="en-US" sz="2400" b="1" kern="0" dirty="0">
              <a:solidFill>
                <a:schemeClr val="hlink"/>
              </a:solidFill>
              <a:latin typeface="Times New Roman" panose="02020603050405020304" pitchFamily="18" charset="0"/>
              <a:ea typeface="+mn-ea"/>
              <a:sym typeface="+mn-ea"/>
            </a:endParaRPr>
          </a:p>
        </p:txBody>
      </p:sp>
      <p:pic>
        <p:nvPicPr>
          <p:cNvPr id="2" name="图片 1"/>
          <p:cNvPicPr>
            <a:picLocks noChangeAspect="1"/>
          </p:cNvPicPr>
          <p:nvPr>
            <p:custDataLst>
              <p:tags r:id="rId1"/>
            </p:custDataLst>
          </p:nvPr>
        </p:nvPicPr>
        <p:blipFill>
          <a:blip r:embed="rId2"/>
          <a:stretch>
            <a:fillRect/>
          </a:stretch>
        </p:blipFill>
        <p:spPr>
          <a:xfrm>
            <a:off x="548640" y="2637155"/>
            <a:ext cx="4393565" cy="1619885"/>
          </a:xfrm>
          <a:prstGeom prst="rect">
            <a:avLst/>
          </a:prstGeom>
        </p:spPr>
      </p:pic>
      <p:pic>
        <p:nvPicPr>
          <p:cNvPr id="4" name="图片 3"/>
          <p:cNvPicPr>
            <a:picLocks noChangeAspect="1"/>
          </p:cNvPicPr>
          <p:nvPr/>
        </p:nvPicPr>
        <p:blipFill>
          <a:blip r:embed="rId3"/>
          <a:stretch>
            <a:fillRect/>
          </a:stretch>
        </p:blipFill>
        <p:spPr>
          <a:xfrm>
            <a:off x="5003800" y="2564765"/>
            <a:ext cx="3635375" cy="755015"/>
          </a:xfrm>
          <a:prstGeom prst="rect">
            <a:avLst/>
          </a:prstGeom>
        </p:spPr>
      </p:pic>
      <p:pic>
        <p:nvPicPr>
          <p:cNvPr id="6" name="图片 5"/>
          <p:cNvPicPr>
            <a:picLocks noChangeAspect="1"/>
          </p:cNvPicPr>
          <p:nvPr/>
        </p:nvPicPr>
        <p:blipFill>
          <a:blip r:embed="rId4"/>
          <a:stretch>
            <a:fillRect/>
          </a:stretch>
        </p:blipFill>
        <p:spPr>
          <a:xfrm>
            <a:off x="5064760" y="3500755"/>
            <a:ext cx="3598545" cy="1018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流水线例</a:t>
            </a:r>
            <a:endParaRPr lang="zh-CN" altLang="en-US"/>
          </a:p>
        </p:txBody>
      </p:sp>
      <p:sp>
        <p:nvSpPr>
          <p:cNvPr id="43011" name="内容占位符 2"/>
          <p:cNvSpPr>
            <a:spLocks noGrp="1"/>
          </p:cNvSpPr>
          <p:nvPr>
            <p:ph idx="1"/>
          </p:nvPr>
        </p:nvSpPr>
        <p:spPr>
          <a:xfrm>
            <a:off x="457200" y="1268413"/>
            <a:ext cx="8229600" cy="5184775"/>
          </a:xfrm>
          <a:noFill/>
          <a:ln>
            <a:noFill/>
          </a:ln>
        </p:spPr>
        <p:txBody>
          <a:bodyPr/>
          <a:p>
            <a:pPr>
              <a:lnSpc>
                <a:spcPct val="120000"/>
              </a:lnSpc>
            </a:pPr>
            <a:r>
              <a:rPr lang="zh-CN" altLang="en-US" sz="2400" dirty="0">
                <a:latin typeface="Times New Roman" panose="02020603050405020304" pitchFamily="18" charset="0"/>
                <a:cs typeface="Times New Roman" panose="02020603050405020304" pitchFamily="18" charset="0"/>
              </a:rPr>
              <a:t>一个</a:t>
            </a:r>
            <a:r>
              <a:rPr lang="en-US" altLang="zh-CN" sz="2400" dirty="0">
                <a:latin typeface="Times New Roman" panose="02020603050405020304" pitchFamily="18" charset="0"/>
                <a:cs typeface="Times New Roman" panose="02020603050405020304" pitchFamily="18" charset="0"/>
              </a:rPr>
              <a:t>MIPS</a:t>
            </a:r>
            <a:r>
              <a:rPr lang="zh-CN" altLang="en-US" sz="2400" dirty="0">
                <a:latin typeface="Times New Roman" panose="02020603050405020304" pitchFamily="18" charset="0"/>
                <a:cs typeface="Times New Roman" panose="02020603050405020304" pitchFamily="18" charset="0"/>
              </a:rPr>
              <a:t>指令包含的处理步骤：</a:t>
            </a:r>
            <a:endParaRPr lang="en-US" altLang="zh-CN" sz="2400" dirty="0">
              <a:latin typeface="Times New Roman" panose="02020603050405020304" pitchFamily="18" charset="0"/>
              <a:cs typeface="Times New Roman" panose="02020603050405020304" pitchFamily="18" charset="0"/>
            </a:endParaRPr>
          </a:p>
          <a:p>
            <a:pPr lvl="1">
              <a:lnSpc>
                <a:spcPct val="120000"/>
              </a:lnSpc>
            </a:pPr>
            <a:r>
              <a:rPr lang="zh-CN" altLang="en-US" sz="2400" dirty="0">
                <a:latin typeface="Times New Roman" panose="02020603050405020304" pitchFamily="18" charset="0"/>
                <a:cs typeface="Times New Roman" panose="02020603050405020304" pitchFamily="18" charset="0"/>
              </a:rPr>
              <a:t>从指令存储器中</a:t>
            </a:r>
            <a:r>
              <a:rPr lang="zh-CN" altLang="en-US" sz="2400" dirty="0">
                <a:solidFill>
                  <a:srgbClr val="FF0000"/>
                </a:solidFill>
                <a:latin typeface="Times New Roman" panose="02020603050405020304" pitchFamily="18" charset="0"/>
                <a:cs typeface="Times New Roman" panose="02020603050405020304" pitchFamily="18" charset="0"/>
              </a:rPr>
              <a:t>读取指令</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lvl="1">
              <a:lnSpc>
                <a:spcPct val="120000"/>
              </a:lnSpc>
            </a:pPr>
            <a:r>
              <a:rPr lang="zh-CN" altLang="en-US" sz="2400" dirty="0">
                <a:solidFill>
                  <a:srgbClr val="FF0000"/>
                </a:solidFill>
                <a:latin typeface="Times New Roman" panose="02020603050405020304" pitchFamily="18" charset="0"/>
                <a:cs typeface="Times New Roman" panose="02020603050405020304" pitchFamily="18" charset="0"/>
              </a:rPr>
              <a:t>指令译码</a:t>
            </a:r>
            <a:r>
              <a:rPr lang="zh-CN" altLang="en-US" sz="2400" dirty="0">
                <a:latin typeface="Times New Roman" panose="02020603050405020304" pitchFamily="18" charset="0"/>
                <a:cs typeface="Times New Roman" panose="02020603050405020304" pitchFamily="18" charset="0"/>
              </a:rPr>
              <a:t>的同时</a:t>
            </a:r>
            <a:r>
              <a:rPr lang="zh-CN" altLang="en-US" sz="2400" dirty="0">
                <a:solidFill>
                  <a:srgbClr val="FF0000"/>
                </a:solidFill>
                <a:latin typeface="Times New Roman" panose="02020603050405020304" pitchFamily="18" charset="0"/>
                <a:cs typeface="Times New Roman" panose="02020603050405020304" pitchFamily="18" charset="0"/>
              </a:rPr>
              <a:t>读取寄存器</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lvl="2">
              <a:lnSpc>
                <a:spcPct val="120000"/>
              </a:lnSpc>
            </a:pPr>
            <a:r>
              <a:rPr lang="en-US" altLang="zh-CN" sz="2055" dirty="0">
                <a:latin typeface="Times New Roman" panose="02020603050405020304" pitchFamily="18" charset="0"/>
                <a:cs typeface="Times New Roman" panose="02020603050405020304" pitchFamily="18" charset="0"/>
              </a:rPr>
              <a:t>MIPS</a:t>
            </a:r>
            <a:r>
              <a:rPr lang="zh-CN" altLang="en-US" sz="2055" dirty="0">
                <a:latin typeface="Times New Roman" panose="02020603050405020304" pitchFamily="18" charset="0"/>
                <a:cs typeface="Times New Roman" panose="02020603050405020304" pitchFamily="18" charset="0"/>
              </a:rPr>
              <a:t>的指令格式允许同时进行指令译码和读存储器；</a:t>
            </a:r>
            <a:endParaRPr lang="en-US" altLang="zh-CN" sz="2055" dirty="0">
              <a:latin typeface="Times New Roman" panose="02020603050405020304" pitchFamily="18" charset="0"/>
              <a:cs typeface="Times New Roman" panose="02020603050405020304" pitchFamily="18" charset="0"/>
            </a:endParaRPr>
          </a:p>
          <a:p>
            <a:pPr lvl="1">
              <a:lnSpc>
                <a:spcPct val="120000"/>
              </a:lnSpc>
            </a:pPr>
            <a:r>
              <a:rPr lang="zh-CN" altLang="en-US" sz="2400" dirty="0">
                <a:solidFill>
                  <a:srgbClr val="FF0000"/>
                </a:solidFill>
                <a:latin typeface="Times New Roman" panose="02020603050405020304" pitchFamily="18" charset="0"/>
                <a:cs typeface="Times New Roman" panose="02020603050405020304" pitchFamily="18" charset="0"/>
              </a:rPr>
              <a:t>执行操作</a:t>
            </a:r>
            <a:r>
              <a:rPr lang="zh-CN" altLang="en-US" sz="2400" dirty="0">
                <a:latin typeface="Times New Roman" panose="02020603050405020304" pitchFamily="18" charset="0"/>
                <a:cs typeface="Times New Roman" panose="02020603050405020304" pitchFamily="18" charset="0"/>
              </a:rPr>
              <a:t>或</a:t>
            </a:r>
            <a:r>
              <a:rPr lang="zh-CN" altLang="en-US" sz="2400" dirty="0">
                <a:solidFill>
                  <a:srgbClr val="FF0000"/>
                </a:solidFill>
                <a:latin typeface="Times New Roman" panose="02020603050405020304" pitchFamily="18" charset="0"/>
                <a:cs typeface="Times New Roman" panose="02020603050405020304" pitchFamily="18" charset="0"/>
              </a:rPr>
              <a:t>计算地址</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lvl="1">
              <a:lnSpc>
                <a:spcPct val="120000"/>
              </a:lnSpc>
            </a:pPr>
            <a:r>
              <a:rPr lang="zh-CN" altLang="en-US" sz="2400" dirty="0">
                <a:latin typeface="Times New Roman" panose="02020603050405020304" pitchFamily="18" charset="0"/>
                <a:cs typeface="Times New Roman" panose="02020603050405020304" pitchFamily="18" charset="0"/>
              </a:rPr>
              <a:t>从数据存储器中</a:t>
            </a:r>
            <a:r>
              <a:rPr lang="zh-CN" altLang="en-US" sz="2400" dirty="0">
                <a:solidFill>
                  <a:srgbClr val="FF0000"/>
                </a:solidFill>
                <a:latin typeface="Times New Roman" panose="02020603050405020304" pitchFamily="18" charset="0"/>
                <a:cs typeface="Times New Roman" panose="02020603050405020304" pitchFamily="18" charset="0"/>
              </a:rPr>
              <a:t>读取操作数</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lvl="2">
              <a:lnSpc>
                <a:spcPct val="120000"/>
              </a:lnSpc>
            </a:pPr>
            <a:r>
              <a:rPr lang="zh-CN" altLang="en-US" sz="2055" dirty="0">
                <a:latin typeface="Times New Roman" panose="02020603050405020304" pitchFamily="18" charset="0"/>
                <a:cs typeface="Times New Roman" panose="02020603050405020304" pitchFamily="18" charset="0"/>
              </a:rPr>
              <a:t>如果需要访问内存；</a:t>
            </a:r>
            <a:endParaRPr lang="en-US" altLang="zh-CN" sz="2055" dirty="0">
              <a:latin typeface="Times New Roman" panose="02020603050405020304" pitchFamily="18" charset="0"/>
              <a:cs typeface="Times New Roman" panose="02020603050405020304" pitchFamily="18" charset="0"/>
            </a:endParaRPr>
          </a:p>
          <a:p>
            <a:pPr lvl="1">
              <a:lnSpc>
                <a:spcPct val="120000"/>
              </a:lnSpc>
            </a:pPr>
            <a:r>
              <a:rPr lang="zh-CN" altLang="en-US" sz="2400" dirty="0">
                <a:latin typeface="Times New Roman" panose="02020603050405020304" pitchFamily="18" charset="0"/>
                <a:cs typeface="Times New Roman" panose="02020603050405020304" pitchFamily="18" charset="0"/>
              </a:rPr>
              <a:t>将结果</a:t>
            </a:r>
            <a:r>
              <a:rPr lang="zh-CN" altLang="en-US" sz="2400" dirty="0">
                <a:solidFill>
                  <a:srgbClr val="FF0000"/>
                </a:solidFill>
                <a:latin typeface="Times New Roman" panose="02020603050405020304" pitchFamily="18" charset="0"/>
                <a:cs typeface="Times New Roman" panose="02020603050405020304" pitchFamily="18" charset="0"/>
              </a:rPr>
              <a:t>写回寄存器</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指令执行过程</a:t>
            </a:r>
            <a:r>
              <a:rPr lang="en-US" altLang="zh-CN"/>
              <a:t>-</a:t>
            </a:r>
            <a:r>
              <a:rPr lang="zh-CN" altLang="en-US"/>
              <a:t>顺序</a:t>
            </a:r>
            <a:r>
              <a:rPr lang="zh-CN" altLang="en-US"/>
              <a:t>执行</a:t>
            </a:r>
            <a:endParaRPr lang="zh-CN" altLang="en-US"/>
          </a:p>
        </p:txBody>
      </p:sp>
      <p:pic>
        <p:nvPicPr>
          <p:cNvPr id="7" name="图片 6"/>
          <p:cNvPicPr>
            <a:picLocks noChangeAspect="1"/>
          </p:cNvPicPr>
          <p:nvPr/>
        </p:nvPicPr>
        <p:blipFill>
          <a:blip r:embed="rId1"/>
          <a:stretch>
            <a:fillRect/>
          </a:stretch>
        </p:blipFill>
        <p:spPr>
          <a:xfrm>
            <a:off x="352425" y="1125220"/>
            <a:ext cx="8799830" cy="4916170"/>
          </a:xfrm>
          <a:prstGeom prst="rect">
            <a:avLst/>
          </a:prstGeom>
        </p:spPr>
      </p:pic>
    </p:spTree>
  </p:cSld>
  <p:clrMapOvr>
    <a:masterClrMapping/>
  </p:clrMapOvr>
</p:sld>
</file>

<file path=ppt/tags/tag1.xml><?xml version="1.0" encoding="utf-8"?>
<p:tagLst xmlns:p="http://schemas.openxmlformats.org/presentationml/2006/main">
  <p:tag name="KSO_WM_SLIDE_MODEL_TYPE" val="numdgm"/>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4500,&quot;width&quot;:8240}"/>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PLACING_PICTURE_USER_VIEWPORT" val="{&quot;height&quot;:6071.500787401575,&quot;width&quot;:13485}"/>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PP_MARK_KEY" val="f28091d3-052f-4f0e-95ba-3165fa4687c7"/>
  <p:tag name="COMMONDATA" val="eyJoZGlkIjoiNzgwZWUzYWQ0MzYxM2VlNjVhZWQ5MmMwYjc0MjZhZjkifQ=="/>
  <p:tag name="commondata" val="eyJoZGlkIjoiYzg2MDIyMTYzNGU2NGRmNzc3ZWNjMThkYmZlZDczZGUifQ=="/>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主题1">
  <a:themeElements>
    <a:clrScheme name="24美金的ppt模板_2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fontScheme name="24美金的ppt模板_2">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4美金的ppt模板_2 1">
        <a:dk1>
          <a:srgbClr val="003366"/>
        </a:dk1>
        <a:lt1>
          <a:srgbClr val="FFFFFF"/>
        </a:lt1>
        <a:dk2>
          <a:srgbClr val="3C8196"/>
        </a:dk2>
        <a:lt2>
          <a:srgbClr val="B2B2B2"/>
        </a:lt2>
        <a:accent1>
          <a:srgbClr val="2C6AA2"/>
        </a:accent1>
        <a:accent2>
          <a:srgbClr val="77AE26"/>
        </a:accent2>
        <a:accent3>
          <a:srgbClr val="FFFFFF"/>
        </a:accent3>
        <a:accent4>
          <a:srgbClr val="002A56"/>
        </a:accent4>
        <a:accent5>
          <a:srgbClr val="ACB9CE"/>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2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2 3">
        <a:dk1>
          <a:srgbClr val="30311D"/>
        </a:dk1>
        <a:lt1>
          <a:srgbClr val="FFFFFF"/>
        </a:lt1>
        <a:dk2>
          <a:srgbClr val="4A5B1F"/>
        </a:dk2>
        <a:lt2>
          <a:srgbClr val="B2B2B2"/>
        </a:lt2>
        <a:accent1>
          <a:srgbClr val="907242"/>
        </a:accent1>
        <a:accent2>
          <a:srgbClr val="93B75F"/>
        </a:accent2>
        <a:accent3>
          <a:srgbClr val="FFFFFF"/>
        </a:accent3>
        <a:accent4>
          <a:srgbClr val="272817"/>
        </a:accent4>
        <a:accent5>
          <a:srgbClr val="C6BCB0"/>
        </a:accent5>
        <a:accent6>
          <a:srgbClr val="85A655"/>
        </a:accent6>
        <a:hlink>
          <a:srgbClr val="557B97"/>
        </a:hlink>
        <a:folHlink>
          <a:srgbClr val="A1A1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24美金的ppt模板">
  <a:themeElements>
    <a:clrScheme name="1_24美金的ppt模板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fontScheme name="1_24美金的ppt模板">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24美金的ppt模板 1">
        <a:dk1>
          <a:srgbClr val="003366"/>
        </a:dk1>
        <a:lt1>
          <a:srgbClr val="FFFFFF"/>
        </a:lt1>
        <a:dk2>
          <a:srgbClr val="3C8196"/>
        </a:dk2>
        <a:lt2>
          <a:srgbClr val="B2B2B2"/>
        </a:lt2>
        <a:accent1>
          <a:srgbClr val="2C6AA2"/>
        </a:accent1>
        <a:accent2>
          <a:srgbClr val="77AE26"/>
        </a:accent2>
        <a:accent3>
          <a:srgbClr val="FFFFFF"/>
        </a:accent3>
        <a:accent4>
          <a:srgbClr val="002A56"/>
        </a:accent4>
        <a:accent5>
          <a:srgbClr val="ACB9CE"/>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1_24美金的ppt模板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1_24美金的ppt模板 3">
        <a:dk1>
          <a:srgbClr val="30311D"/>
        </a:dk1>
        <a:lt1>
          <a:srgbClr val="FFFFFF"/>
        </a:lt1>
        <a:dk2>
          <a:srgbClr val="4A5B1F"/>
        </a:dk2>
        <a:lt2>
          <a:srgbClr val="B2B2B2"/>
        </a:lt2>
        <a:accent1>
          <a:srgbClr val="907242"/>
        </a:accent1>
        <a:accent2>
          <a:srgbClr val="93B75F"/>
        </a:accent2>
        <a:accent3>
          <a:srgbClr val="FFFFFF"/>
        </a:accent3>
        <a:accent4>
          <a:srgbClr val="272817"/>
        </a:accent4>
        <a:accent5>
          <a:srgbClr val="C6BCB0"/>
        </a:accent5>
        <a:accent6>
          <a:srgbClr val="85A655"/>
        </a:accent6>
        <a:hlink>
          <a:srgbClr val="557B97"/>
        </a:hlink>
        <a:folHlink>
          <a:srgbClr val="A1A1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4美金的ppt模板_3">
  <a:themeElements>
    <a:clrScheme name="24美金的ppt模板_3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fontScheme name="24美金的ppt模板_3">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4美金的ppt模板_3 1">
        <a:dk1>
          <a:srgbClr val="003366"/>
        </a:dk1>
        <a:lt1>
          <a:srgbClr val="FFFFFF"/>
        </a:lt1>
        <a:dk2>
          <a:srgbClr val="3C8196"/>
        </a:dk2>
        <a:lt2>
          <a:srgbClr val="B2B2B2"/>
        </a:lt2>
        <a:accent1>
          <a:srgbClr val="2C6AA2"/>
        </a:accent1>
        <a:accent2>
          <a:srgbClr val="77AE26"/>
        </a:accent2>
        <a:accent3>
          <a:srgbClr val="FFFFFF"/>
        </a:accent3>
        <a:accent4>
          <a:srgbClr val="002A56"/>
        </a:accent4>
        <a:accent5>
          <a:srgbClr val="ACB9CE"/>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3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3 3">
        <a:dk1>
          <a:srgbClr val="30311D"/>
        </a:dk1>
        <a:lt1>
          <a:srgbClr val="FFFFFF"/>
        </a:lt1>
        <a:dk2>
          <a:srgbClr val="4A5B1F"/>
        </a:dk2>
        <a:lt2>
          <a:srgbClr val="B2B2B2"/>
        </a:lt2>
        <a:accent1>
          <a:srgbClr val="907242"/>
        </a:accent1>
        <a:accent2>
          <a:srgbClr val="93B75F"/>
        </a:accent2>
        <a:accent3>
          <a:srgbClr val="FFFFFF"/>
        </a:accent3>
        <a:accent4>
          <a:srgbClr val="272817"/>
        </a:accent4>
        <a:accent5>
          <a:srgbClr val="C6BCB0"/>
        </a:accent5>
        <a:accent6>
          <a:srgbClr val="85A655"/>
        </a:accent6>
        <a:hlink>
          <a:srgbClr val="557B97"/>
        </a:hlink>
        <a:folHlink>
          <a:srgbClr val="A1A1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4美金的ppt模板_4">
  <a:themeElements>
    <a:clrScheme name="24美金的ppt模板_4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fontScheme name="24美金的ppt模板_4">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4美金的ppt模板_4 1">
        <a:dk1>
          <a:srgbClr val="003366"/>
        </a:dk1>
        <a:lt1>
          <a:srgbClr val="FFFFFF"/>
        </a:lt1>
        <a:dk2>
          <a:srgbClr val="3C8196"/>
        </a:dk2>
        <a:lt2>
          <a:srgbClr val="B2B2B2"/>
        </a:lt2>
        <a:accent1>
          <a:srgbClr val="2C6AA2"/>
        </a:accent1>
        <a:accent2>
          <a:srgbClr val="77AE26"/>
        </a:accent2>
        <a:accent3>
          <a:srgbClr val="FFFFFF"/>
        </a:accent3>
        <a:accent4>
          <a:srgbClr val="002A56"/>
        </a:accent4>
        <a:accent5>
          <a:srgbClr val="ACB9CE"/>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4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4 3">
        <a:dk1>
          <a:srgbClr val="30311D"/>
        </a:dk1>
        <a:lt1>
          <a:srgbClr val="FFFFFF"/>
        </a:lt1>
        <a:dk2>
          <a:srgbClr val="4A5B1F"/>
        </a:dk2>
        <a:lt2>
          <a:srgbClr val="B2B2B2"/>
        </a:lt2>
        <a:accent1>
          <a:srgbClr val="907242"/>
        </a:accent1>
        <a:accent2>
          <a:srgbClr val="93B75F"/>
        </a:accent2>
        <a:accent3>
          <a:srgbClr val="FFFFFF"/>
        </a:accent3>
        <a:accent4>
          <a:srgbClr val="272817"/>
        </a:accent4>
        <a:accent5>
          <a:srgbClr val="C6BCB0"/>
        </a:accent5>
        <a:accent6>
          <a:srgbClr val="85A655"/>
        </a:accent6>
        <a:hlink>
          <a:srgbClr val="557B97"/>
        </a:hlink>
        <a:folHlink>
          <a:srgbClr val="A1A1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4美金的ppt模板_5">
  <a:themeElements>
    <a:clrScheme name="24美金的ppt模板_5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fontScheme name="24美金的ppt模板_5">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4美金的ppt模板_5 1">
        <a:dk1>
          <a:srgbClr val="003366"/>
        </a:dk1>
        <a:lt1>
          <a:srgbClr val="FFFFFF"/>
        </a:lt1>
        <a:dk2>
          <a:srgbClr val="3C8196"/>
        </a:dk2>
        <a:lt2>
          <a:srgbClr val="B2B2B2"/>
        </a:lt2>
        <a:accent1>
          <a:srgbClr val="2C6AA2"/>
        </a:accent1>
        <a:accent2>
          <a:srgbClr val="77AE26"/>
        </a:accent2>
        <a:accent3>
          <a:srgbClr val="FFFFFF"/>
        </a:accent3>
        <a:accent4>
          <a:srgbClr val="002A56"/>
        </a:accent4>
        <a:accent5>
          <a:srgbClr val="ACB9CE"/>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5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24美金的ppt模板_5 3">
        <a:dk1>
          <a:srgbClr val="30311D"/>
        </a:dk1>
        <a:lt1>
          <a:srgbClr val="FFFFFF"/>
        </a:lt1>
        <a:dk2>
          <a:srgbClr val="4A5B1F"/>
        </a:dk2>
        <a:lt2>
          <a:srgbClr val="B2B2B2"/>
        </a:lt2>
        <a:accent1>
          <a:srgbClr val="907242"/>
        </a:accent1>
        <a:accent2>
          <a:srgbClr val="93B75F"/>
        </a:accent2>
        <a:accent3>
          <a:srgbClr val="FFFFFF"/>
        </a:accent3>
        <a:accent4>
          <a:srgbClr val="272817"/>
        </a:accent4>
        <a:accent5>
          <a:srgbClr val="C6BCB0"/>
        </a:accent5>
        <a:accent6>
          <a:srgbClr val="85A655"/>
        </a:accent6>
        <a:hlink>
          <a:srgbClr val="557B97"/>
        </a:hlink>
        <a:folHlink>
          <a:srgbClr val="A1A1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0</TotalTime>
  <Words>13064</Words>
  <Application>WPS 演示</Application>
  <PresentationFormat>全屏显示(4:3)</PresentationFormat>
  <Paragraphs>1225</Paragraphs>
  <Slides>124</Slides>
  <Notes>1</Notes>
  <HiddenSlides>0</HiddenSlides>
  <MMClips>0</MMClips>
  <ScaleCrop>false</ScaleCrop>
  <HeadingPairs>
    <vt:vector size="8" baseType="variant">
      <vt:variant>
        <vt:lpstr>已用的字体</vt:lpstr>
      </vt:variant>
      <vt:variant>
        <vt:i4>14</vt:i4>
      </vt:variant>
      <vt:variant>
        <vt:lpstr>主题</vt:lpstr>
      </vt:variant>
      <vt:variant>
        <vt:i4>5</vt:i4>
      </vt:variant>
      <vt:variant>
        <vt:lpstr>嵌入 OLE 服务器</vt:lpstr>
      </vt:variant>
      <vt:variant>
        <vt:i4>13</vt:i4>
      </vt:variant>
      <vt:variant>
        <vt:lpstr>幻灯片标题</vt:lpstr>
      </vt:variant>
      <vt:variant>
        <vt:i4>124</vt:i4>
      </vt:variant>
    </vt:vector>
  </HeadingPairs>
  <TitlesOfParts>
    <vt:vector size="156" baseType="lpstr">
      <vt:lpstr>Arial</vt:lpstr>
      <vt:lpstr>宋体</vt:lpstr>
      <vt:lpstr>Wingdings</vt:lpstr>
      <vt:lpstr>华文行楷</vt:lpstr>
      <vt:lpstr>黑体</vt:lpstr>
      <vt:lpstr>华文中宋</vt:lpstr>
      <vt:lpstr>Huawei Sans</vt:lpstr>
      <vt:lpstr>方正兰亭黑简体</vt:lpstr>
      <vt:lpstr>Times New Roman</vt:lpstr>
      <vt:lpstr>微软雅黑</vt:lpstr>
      <vt:lpstr>Arial Unicode MS</vt:lpstr>
      <vt:lpstr>Wingdings</vt:lpstr>
      <vt:lpstr>Lucida Sans</vt:lpstr>
      <vt:lpstr>Symbol</vt:lpstr>
      <vt:lpstr>主题1</vt:lpstr>
      <vt:lpstr>1_24美金的ppt模板</vt:lpstr>
      <vt:lpstr>24美金的ppt模板_3</vt:lpstr>
      <vt:lpstr>24美金的ppt模板_4</vt:lpstr>
      <vt:lpstr>24美金的ppt模板_5</vt:lpstr>
      <vt:lpstr>Visio.Drawing.6</vt:lpstr>
      <vt:lpstr>Visio.Drawing.6</vt:lpstr>
      <vt:lpstr>Equation.3</vt:lpstr>
      <vt:lpstr>Equation.3</vt:lpstr>
      <vt:lpstr>Equation.3</vt:lpstr>
      <vt:lpstr>Visio.Drawing.6</vt:lpstr>
      <vt:lpstr>Equation.3</vt:lpstr>
      <vt:lpstr>Visio.Drawing.6</vt:lpstr>
      <vt:lpstr>Visio.Drawing.6</vt:lpstr>
      <vt:lpstr>Visio.Drawing.6</vt:lpstr>
      <vt:lpstr>Visio.Drawing.6</vt:lpstr>
      <vt:lpstr>Visio.Drawing.6</vt:lpstr>
      <vt:lpstr>Visio.Drawing.6</vt:lpstr>
      <vt:lpstr>PowerPoint 演示文稿</vt:lpstr>
      <vt:lpstr>第6章 中央处理器</vt:lpstr>
      <vt:lpstr>概述</vt:lpstr>
      <vt:lpstr>本章学习内容</vt:lpstr>
      <vt:lpstr>6.1中央处理器的功能和组成</vt:lpstr>
      <vt:lpstr>6.1.2 CPU中的主要寄存器</vt:lpstr>
      <vt:lpstr>2.专用寄存器</vt:lpstr>
      <vt:lpstr>2.专用寄存器（续）</vt:lpstr>
      <vt:lpstr>2.专用寄存器（续）</vt:lpstr>
      <vt:lpstr>6.1.3 CPU的组成</vt:lpstr>
      <vt:lpstr>CPU的模型</vt:lpstr>
      <vt:lpstr>6.1.4 CPU的主要技术参数</vt:lpstr>
      <vt:lpstr>6.1.4 CPU的主要技术参数</vt:lpstr>
      <vt:lpstr>6.1.4 CPU的主要技术参数</vt:lpstr>
      <vt:lpstr>6.1.4 CPU的主要技术参数</vt:lpstr>
      <vt:lpstr>6.1.4 CPU的主要技术参数</vt:lpstr>
      <vt:lpstr>6.2 控制器的组成和实现方法</vt:lpstr>
      <vt:lpstr>控制器的基本组成</vt:lpstr>
      <vt:lpstr>6.2.1 控制器的基本组成</vt:lpstr>
      <vt:lpstr>6.2.1 控制器的基本组成</vt:lpstr>
      <vt:lpstr>6.2.1 控制器的基本组成</vt:lpstr>
      <vt:lpstr>6.2.2 控制器的硬件实现方法</vt:lpstr>
      <vt:lpstr>1.组合逻辑型</vt:lpstr>
      <vt:lpstr>2.存储逻辑型</vt:lpstr>
      <vt:lpstr>3.组合逻辑和存储逻辑结合型</vt:lpstr>
      <vt:lpstr>6.3 时序系统与控制方式</vt:lpstr>
      <vt:lpstr>6.3.1 时序系统</vt:lpstr>
      <vt:lpstr>1.指令周期和机器周期</vt:lpstr>
      <vt:lpstr>2.节拍</vt:lpstr>
      <vt:lpstr>2. 节拍 </vt:lpstr>
      <vt:lpstr>3.工作脉冲</vt:lpstr>
      <vt:lpstr>4.多级时序系统</vt:lpstr>
      <vt:lpstr>6.3.2 控制方式</vt:lpstr>
      <vt:lpstr>6.3.2 控制方式</vt:lpstr>
      <vt:lpstr>6.3.2 控制方式</vt:lpstr>
      <vt:lpstr>6.3.3 指令运行的基本过程</vt:lpstr>
      <vt:lpstr>取指周期的工作流程</vt:lpstr>
      <vt:lpstr>PowerPoint 演示文稿</vt:lpstr>
      <vt:lpstr>PowerPoint 演示文稿</vt:lpstr>
      <vt:lpstr>6.3.4 指令的微操作序列</vt:lpstr>
      <vt:lpstr>1.加法指令ADD @R0,R1</vt:lpstr>
      <vt:lpstr>⑴取指周期 </vt:lpstr>
      <vt:lpstr>⑵取数周期 </vt:lpstr>
      <vt:lpstr>⑶执行周期 </vt:lpstr>
      <vt:lpstr>2.转移指令JCA</vt:lpstr>
      <vt:lpstr>⑵执行周期 </vt:lpstr>
      <vt:lpstr>例：</vt:lpstr>
      <vt:lpstr>解：</vt:lpstr>
      <vt:lpstr>课堂练习</vt:lpstr>
      <vt:lpstr>解：</vt:lpstr>
      <vt:lpstr>指令 ADD （R1) ，(R2)＋ 的执行流程</vt:lpstr>
      <vt:lpstr>6.4 微程序控制原理</vt:lpstr>
      <vt:lpstr>机器指令和微程序的关系</vt:lpstr>
      <vt:lpstr>6.4.1 微程序控制的基本概念</vt:lpstr>
      <vt:lpstr>6.4.1 微程序控制的基本概念</vt:lpstr>
      <vt:lpstr>6.4.1 微程序控制的基本概念</vt:lpstr>
      <vt:lpstr>6.4.2 微指令编码法</vt:lpstr>
      <vt:lpstr>1.直接控制法（不译码法）</vt:lpstr>
      <vt:lpstr>2.最短编码法</vt:lpstr>
      <vt:lpstr>3.字段编码法</vt:lpstr>
      <vt:lpstr>⑴ 字段直接编码法 </vt:lpstr>
      <vt:lpstr>⑵ 字段间接编码法 </vt:lpstr>
      <vt:lpstr>3.字段编码法（续）</vt:lpstr>
      <vt:lpstr>6.4.3 微程序控制器的组成和工作过程</vt:lpstr>
      <vt:lpstr>控制存储器</vt:lpstr>
      <vt:lpstr>6.4.3 微程序控制器的组成和工作过程</vt:lpstr>
      <vt:lpstr>3.机器指令对应的微程序</vt:lpstr>
      <vt:lpstr>6.4.4 微程序入口地址的形成</vt:lpstr>
      <vt:lpstr>6.4.5 后继微地址的形成</vt:lpstr>
      <vt:lpstr>增量方式的微地址安排</vt:lpstr>
      <vt:lpstr>6.4.5 后继微地址的形成</vt:lpstr>
      <vt:lpstr>断定方式的微地址安排</vt:lpstr>
      <vt:lpstr>6.4.6 微程序设计</vt:lpstr>
      <vt:lpstr>水平型和垂直型微指令</vt:lpstr>
      <vt:lpstr>6.5 控制单元的设计</vt:lpstr>
      <vt:lpstr>6.5.1 简单的CPU模型</vt:lpstr>
      <vt:lpstr>6.5.2 组合逻辑控制单元设计</vt:lpstr>
      <vt:lpstr>⑴取指周期微操作的节拍安排 </vt:lpstr>
      <vt:lpstr>⑵间址周期微操作的节拍安排 </vt:lpstr>
      <vt:lpstr>2.组合逻辑设计步骤</vt:lpstr>
      <vt:lpstr>指令的微操作序列</vt:lpstr>
      <vt:lpstr>组合逻辑设计</vt:lpstr>
      <vt:lpstr>6.5.3 微程序控制单元设计</vt:lpstr>
      <vt:lpstr>例：</vt:lpstr>
      <vt:lpstr>TEC-8模型机微指令格式</vt:lpstr>
      <vt:lpstr>TEC-8模型机微程序流程图</vt:lpstr>
      <vt:lpstr>TEC-8模型机微程序控制器电路</vt:lpstr>
      <vt:lpstr>TEC-8模型机微地址转移逻辑</vt:lpstr>
      <vt:lpstr>6.6 流水线技术</vt:lpstr>
      <vt:lpstr>6.6.1 重叠控制</vt:lpstr>
      <vt:lpstr>重叠控制方式</vt:lpstr>
      <vt:lpstr>6.6.2 先行控制原理</vt:lpstr>
      <vt:lpstr>先行控制技术</vt:lpstr>
      <vt:lpstr>6.6.3 流水工作原理</vt:lpstr>
      <vt:lpstr>流水线时空图</vt:lpstr>
      <vt:lpstr>流水线技术基础——特点</vt:lpstr>
      <vt:lpstr>流水线技术基础——特点</vt:lpstr>
      <vt:lpstr>流水线例</vt:lpstr>
      <vt:lpstr>指令执行过程-顺序执行</vt:lpstr>
      <vt:lpstr>指令执行过程-流水执行</vt:lpstr>
      <vt:lpstr>2.流水线分类</vt:lpstr>
      <vt:lpstr>2.流水线分类</vt:lpstr>
      <vt:lpstr>2.流水线分类</vt:lpstr>
      <vt:lpstr>流水线技术基础——例子</vt:lpstr>
      <vt:lpstr>流水线技术基础——流水线性能</vt:lpstr>
      <vt:lpstr>3.指令流水线的相关性</vt:lpstr>
      <vt:lpstr>结构相关</vt:lpstr>
      <vt:lpstr>数据相关</vt:lpstr>
      <vt:lpstr>控制相关</vt:lpstr>
      <vt:lpstr>重新安排代码以避免流水线阻塞</vt:lpstr>
      <vt:lpstr>寄存器重命名</vt:lpstr>
      <vt:lpstr>流水线调度</vt:lpstr>
      <vt:lpstr>流水线调度 </vt:lpstr>
      <vt:lpstr>循环展开</vt:lpstr>
      <vt:lpstr>循环展开/流水线调度</vt:lpstr>
      <vt:lpstr>面向流水线的指令集设计——MIPS </vt:lpstr>
      <vt:lpstr>6.7 精简指令系统计算机</vt:lpstr>
      <vt:lpstr>RISC的优势</vt:lpstr>
      <vt:lpstr>6.7.2 RISC基本技术</vt:lpstr>
      <vt:lpstr>6.8 微处理器中的新技术</vt:lpstr>
      <vt:lpstr>ARM处理器体系结构 </vt:lpstr>
      <vt:lpstr>鲲鹏流水线主要阶段 </vt:lpstr>
      <vt:lpstr>鲲鹏流水线技术：弱保序 </vt:lpstr>
      <vt:lpstr>课堂练习</vt:lpstr>
    </vt:vector>
  </TitlesOfParts>
  <Company>北京理工大学计算机系</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第6章 中央处理器</dc:title>
  <dc:creator>蒋本珊</dc:creator>
  <cp:lastModifiedBy>red</cp:lastModifiedBy>
  <cp:revision>206</cp:revision>
  <dcterms:created xsi:type="dcterms:W3CDTF">2003-05-27T06:14:00Z</dcterms:created>
  <dcterms:modified xsi:type="dcterms:W3CDTF">2024-05-14T00:03:32Z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D0573D96F8244EADABB53850FC54F100_13</vt:lpwstr>
  </property>
</Properties>
</file>